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</Types>
</file>

<file path=_rels/.rels><?xml version="1.0" encoding="utf-8"?><Relationships xmlns="http://schemas.openxmlformats.org/package/2006/relationships"><Relationship Type="http://schemas.openxmlformats.org/officeDocument/2006/relationships/officeDocument" Target="ppt/presentation.xml" Id="R73eb3dd0d38b4bd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3d01b3c6d044cc7"/>
  </p:sldMasterIdLst>
  <p:sldIdLst>
    <p:sldId xmlns:r="http://schemas.openxmlformats.org/officeDocument/2006/relationships" id="256" r:id="Rd149062c92cb497a"/>
  </p:sldIdLst>
  <p:sldSz cx="12192000" cy="6858000"/>
  <p:notesSz cx="6858000" cy="9144000"/>
</p:presentation>
</file>

<file path=ppt/_rels/presentation.xml.rels><?xml version="1.0" encoding="utf-8"?><Relationships xmlns="http://schemas.openxmlformats.org/package/2006/relationships"><Relationship Type="http://schemas.openxmlformats.org/officeDocument/2006/relationships/slideMaster" Target="slideMasters/slideMaster1.xml" Id="R83d01b3c6d044cc7" /><Relationship Type="http://schemas.openxmlformats.org/officeDocument/2006/relationships/theme" Target="theme/theme1.xml" Id="Rd88f0a77f92d48c6" /><Relationship Type="http://schemas.openxmlformats.org/officeDocument/2006/relationships/slide" Target="slides/slide1.xml" Id="Rd149062c92cb497a" /></Relationships>
</file>

<file path=ppt/slideLayouts/_rels/slideLayout1.xml.rels><?xml version="1.0" encoding="utf-8"?><Relationships xmlns="http://schemas.openxmlformats.org/package/2006/relationships"><Relationship Type="http://schemas.openxmlformats.org/officeDocument/2006/relationships/slideMaster" Target="../slideMasters/slideMaster1.xml" Id="Re600542c6dbe4626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Masters/_rels/slideMaster1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6c255dd5cf974b4e" /><Relationship Type="http://schemas.openxmlformats.org/officeDocument/2006/relationships/theme" Target="../theme/theme1.xml" Id="Re474f997acae4b4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c255dd5cf974b4e"/>
  </p:sldLayoutIdLst>
  <p:txStyles>
    <p:titleStyle>
      <a:lvl1pPr xmlns:a="http://schemas.openxmlformats.org/drawingml/2006/main"/>
    </p:titleStyle>
    <p:bodyStyle>
      <a:lvl1pPr xmlns:a="http://schemas.openxmlformats.org/drawingml/2006/main"/>
    </p:bodyStyle>
    <p:otherStyle/>
  </p:txStyles>
</p:sldMaster>
</file>

<file path=ppt/slides/_rels/slide1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bb168e6d1e94496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12700">
            <a:noFill/>
          </a:ln>
        </p:spPr>
      </p:sp>
      <p:sp>
        <p:nvSpPr>
          <p:cNvPr id="3" name="AccentBar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" y="584200"/>
            <a:ext cx="889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0700"/>
            <a:ext cx="73215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2800" b="1" i="0" dirty="0">
                <a:solidFill>
                  <a:srgbClr val="2563EB"/>
                </a:solidFill>
                <a:latin typeface="Arial"/>
              </a:rPr>
              <a:t>Website showcase — Prism Substation Peak Load &amp; Firm Capacity (MW)</a:t>
            </a:r>
            <a:endParaRPr lang="en-US" sz="2800"/>
          </a:p>
        </p:txBody>
      </p:sp>
      <p:sp>
        <p:nvSpPr>
          <p:cNvPr id="5" name="Lea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543050"/>
            <a:ext cx="10033000" cy="58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1500" b="0" i="0" dirty="0">
                <a:solidFill>
                  <a:srgbClr val="475569"/>
                </a:solidFill>
                <a:latin typeface="Arial"/>
              </a:rPr>
              <a:t>Review notes: All 7 visible numeric claims matched the attached source. 8 source binding review items need review.</a:t>
            </a:r>
            <a:endParaRPr lang="en-US" sz="1500"/>
          </a:p>
        </p:txBody>
      </p:sp>
      <p:sp>
        <p:nvSpPr>
          <p:cNvPr id="6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596265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827">
                <a:alpha val="18000"/>
              </a:srgbClr>
            </a:solidFill>
          </a:ln>
        </p:spPr>
      </p:sp>
      <p:sp>
        <p:nvSpPr>
          <p:cNvPr id="7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294005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827">
                <a:alpha val="8000"/>
              </a:srgbClr>
            </a:solidFill>
          </a:ln>
        </p:spPr>
      </p:sp>
      <p:sp>
        <p:nvSpPr>
          <p:cNvPr id="8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2851150"/>
            <a:ext cx="2794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25763"/>
                </a:solidFill>
                <a:latin typeface="Arial"/>
              </a:rPr>
              <a:t>250</a:t>
            </a:r>
            <a:endParaRPr lang="en-US" sz="900"/>
          </a:p>
        </p:txBody>
      </p:sp>
      <p:sp>
        <p:nvSpPr>
          <p:cNvPr id="9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354330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827">
                <a:alpha val="8000"/>
              </a:srgbClr>
            </a:solidFill>
          </a:ln>
        </p:spPr>
      </p:sp>
      <p:sp>
        <p:nvSpPr>
          <p:cNvPr id="10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454400"/>
            <a:ext cx="2794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25763"/>
                </a:solidFill>
                <a:latin typeface="Arial"/>
              </a:rPr>
              <a:t>200</a:t>
            </a:r>
            <a:endParaRPr lang="en-US" sz="900"/>
          </a:p>
        </p:txBody>
      </p:sp>
      <p:sp>
        <p:nvSpPr>
          <p:cNvPr id="11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414655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827">
                <a:alpha val="8000"/>
              </a:srgbClr>
            </a:solidFill>
          </a:ln>
        </p:spPr>
      </p:sp>
      <p:sp>
        <p:nvSpPr>
          <p:cNvPr id="12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057650"/>
            <a:ext cx="2794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25763"/>
                </a:solidFill>
                <a:latin typeface="Arial"/>
              </a:rPr>
              <a:t>150</a:t>
            </a:r>
            <a:endParaRPr lang="en-US" sz="900"/>
          </a:p>
        </p:txBody>
      </p:sp>
      <p:sp>
        <p:nvSpPr>
          <p:cNvPr id="13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475615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827">
                <a:alpha val="8000"/>
              </a:srgbClr>
            </a:solidFill>
          </a:ln>
        </p:spPr>
      </p:sp>
      <p:sp>
        <p:nvSpPr>
          <p:cNvPr id="14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660900"/>
            <a:ext cx="2794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25763"/>
                </a:solidFill>
                <a:latin typeface="Arial"/>
              </a:rPr>
              <a:t>100</a:t>
            </a:r>
            <a:endParaRPr lang="en-US" sz="900"/>
          </a:p>
        </p:txBody>
      </p:sp>
      <p:sp>
        <p:nvSpPr>
          <p:cNvPr id="15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535940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827">
                <a:alpha val="8000"/>
              </a:srgbClr>
            </a:solidFill>
          </a:ln>
        </p:spPr>
      </p:sp>
      <p:sp>
        <p:nvSpPr>
          <p:cNvPr id="16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89150" y="5270500"/>
            <a:ext cx="2286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25763"/>
                </a:solidFill>
                <a:latin typeface="Arial"/>
              </a:rPr>
              <a:t>50</a:t>
            </a:r>
            <a:endParaRPr lang="en-US" sz="900"/>
          </a:p>
        </p:txBody>
      </p:sp>
      <p:sp>
        <p:nvSpPr>
          <p:cNvPr id="17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5962650"/>
            <a:ext cx="734060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827">
                <a:alpha val="8000"/>
              </a:srgbClr>
            </a:solidFill>
          </a:ln>
        </p:spPr>
      </p:sp>
      <p:sp>
        <p:nvSpPr>
          <p:cNvPr id="18" name="PrismChartYAxisTick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873750"/>
            <a:ext cx="2032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</a:pPr>
            <a:r>
              <a:rPr lang="en-US" sz="900" b="0" i="0" dirty="0">
                <a:solidFill>
                  <a:srgbClr val="525763"/>
                </a:solidFill>
                <a:latin typeface="Arial"/>
              </a:rPr>
              <a:t>0</a:t>
            </a:r>
            <a:endParaRPr lang="en-US" sz="900"/>
          </a:p>
        </p:txBody>
      </p:sp>
      <p:sp>
        <p:nvSpPr>
          <p:cNvPr id="19" name="PrismChartRec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248150"/>
            <a:ext cx="736600" cy="1714500"/>
          </a:xfrm>
          <a:prstGeom xmlns:a="http://schemas.openxmlformats.org/drawingml/2006/main" prst="roundRect">
            <a:avLst>
              <a:gd name="adj" fmla="val 6034"/>
            </a:avLst>
          </a:prstGeom>
          <a:solidFill xmlns:a="http://schemas.openxmlformats.org/drawingml/2006/main">
            <a:srgbClr val="0072B2"/>
          </a:solidFill>
          <a:ln xmlns:a="http://schemas.openxmlformats.org/drawingml/2006/main" w="12700">
            <a:noFill/>
          </a:ln>
        </p:spPr>
      </p:sp>
      <p:sp>
        <p:nvSpPr>
          <p:cNvPr id="20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3350" y="403225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827"/>
                </a:solidFill>
                <a:latin typeface="Arial"/>
              </a:rPr>
              <a:t>142</a:t>
            </a:r>
            <a:endParaRPr lang="en-US" sz="1000"/>
          </a:p>
        </p:txBody>
      </p:sp>
      <p:sp>
        <p:nvSpPr>
          <p:cNvPr id="21" name="PrismChartRec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0100" y="3784600"/>
            <a:ext cx="736600" cy="2178050"/>
          </a:xfrm>
          <a:prstGeom xmlns:a="http://schemas.openxmlformats.org/drawingml/2006/main" prst="roundRect">
            <a:avLst>
              <a:gd name="adj" fmla="val 6034"/>
            </a:avLst>
          </a:prstGeom>
          <a:solidFill xmlns:a="http://schemas.openxmlformats.org/drawingml/2006/main">
            <a:srgbClr val="BD8300"/>
          </a:solidFill>
          <a:ln xmlns:a="http://schemas.openxmlformats.org/drawingml/2006/main" w="12700">
            <a:noFill/>
          </a:ln>
        </p:spPr>
      </p:sp>
      <p:sp>
        <p:nvSpPr>
          <p:cNvPr id="22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3600" y="357505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827"/>
                </a:solidFill>
                <a:latin typeface="Arial"/>
              </a:rPr>
              <a:t>180</a:t>
            </a:r>
            <a:endParaRPr lang="en-US" sz="1000"/>
          </a:p>
        </p:txBody>
      </p:sp>
      <p:sp>
        <p:nvSpPr>
          <p:cNvPr id="23" name="PrismChartRec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5000" y="4051300"/>
            <a:ext cx="736600" cy="1911350"/>
          </a:xfrm>
          <a:prstGeom xmlns:a="http://schemas.openxmlformats.org/drawingml/2006/main" prst="roundRect">
            <a:avLst>
              <a:gd name="adj" fmla="val 6034"/>
            </a:avLst>
          </a:prstGeom>
          <a:solidFill xmlns:a="http://schemas.openxmlformats.org/drawingml/2006/main">
            <a:srgbClr val="0072B2"/>
          </a:solidFill>
          <a:ln xmlns:a="http://schemas.openxmlformats.org/drawingml/2006/main" w="12700">
            <a:noFill/>
          </a:ln>
        </p:spPr>
      </p:sp>
      <p:sp>
        <p:nvSpPr>
          <p:cNvPr id="24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384175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827"/>
                </a:solidFill>
                <a:latin typeface="Arial"/>
              </a:rPr>
              <a:t>158</a:t>
            </a:r>
            <a:endParaRPr lang="en-US" sz="1000"/>
          </a:p>
        </p:txBody>
      </p:sp>
      <p:sp>
        <p:nvSpPr>
          <p:cNvPr id="25" name="PrismChartRec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784600"/>
            <a:ext cx="736600" cy="2178050"/>
          </a:xfrm>
          <a:prstGeom xmlns:a="http://schemas.openxmlformats.org/drawingml/2006/main" prst="roundRect">
            <a:avLst>
              <a:gd name="adj" fmla="val 6034"/>
            </a:avLst>
          </a:prstGeom>
          <a:solidFill xmlns:a="http://schemas.openxmlformats.org/drawingml/2006/main">
            <a:srgbClr val="BD8300"/>
          </a:solidFill>
          <a:ln xmlns:a="http://schemas.openxmlformats.org/drawingml/2006/main" w="12700">
            <a:noFill/>
          </a:ln>
        </p:spPr>
      </p:sp>
      <p:sp>
        <p:nvSpPr>
          <p:cNvPr id="26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57505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827"/>
                </a:solidFill>
                <a:latin typeface="Arial"/>
              </a:rPr>
              <a:t>180</a:t>
            </a:r>
            <a:endParaRPr lang="en-US" sz="1000"/>
          </a:p>
        </p:txBody>
      </p:sp>
      <p:sp>
        <p:nvSpPr>
          <p:cNvPr id="27" name="PrismChartRec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0150" y="3619500"/>
            <a:ext cx="736600" cy="2343150"/>
          </a:xfrm>
          <a:prstGeom xmlns:a="http://schemas.openxmlformats.org/drawingml/2006/main" prst="roundRect">
            <a:avLst>
              <a:gd name="adj" fmla="val 6034"/>
            </a:avLst>
          </a:prstGeom>
          <a:solidFill xmlns:a="http://schemas.openxmlformats.org/drawingml/2006/main">
            <a:srgbClr val="0072B2"/>
          </a:solidFill>
          <a:ln xmlns:a="http://schemas.openxmlformats.org/drawingml/2006/main" w="12700">
            <a:noFill/>
          </a:ln>
        </p:spPr>
      </p:sp>
      <p:sp>
        <p:nvSpPr>
          <p:cNvPr id="28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40360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827"/>
                </a:solidFill>
                <a:latin typeface="Arial"/>
              </a:rPr>
              <a:t>194</a:t>
            </a:r>
            <a:endParaRPr lang="en-US" sz="1000"/>
          </a:p>
        </p:txBody>
      </p:sp>
      <p:sp>
        <p:nvSpPr>
          <p:cNvPr id="29" name="PrismChartRec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422650"/>
            <a:ext cx="736600" cy="2540000"/>
          </a:xfrm>
          <a:prstGeom xmlns:a="http://schemas.openxmlformats.org/drawingml/2006/main" prst="roundRect">
            <a:avLst>
              <a:gd name="adj" fmla="val 6034"/>
            </a:avLst>
          </a:prstGeom>
          <a:solidFill xmlns:a="http://schemas.openxmlformats.org/drawingml/2006/main">
            <a:srgbClr val="BD8300"/>
          </a:solidFill>
          <a:ln xmlns:a="http://schemas.openxmlformats.org/drawingml/2006/main" w="12700">
            <a:noFill/>
          </a:ln>
        </p:spPr>
      </p:sp>
      <p:sp>
        <p:nvSpPr>
          <p:cNvPr id="30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3900" y="321310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827"/>
                </a:solidFill>
                <a:latin typeface="Arial"/>
              </a:rPr>
              <a:t>210</a:t>
            </a:r>
            <a:endParaRPr lang="en-US" sz="1000"/>
          </a:p>
        </p:txBody>
      </p:sp>
      <p:sp>
        <p:nvSpPr>
          <p:cNvPr id="31" name="PrismChartRec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835400"/>
            <a:ext cx="736600" cy="2127250"/>
          </a:xfrm>
          <a:prstGeom xmlns:a="http://schemas.openxmlformats.org/drawingml/2006/main" prst="roundRect">
            <a:avLst>
              <a:gd name="adj" fmla="val 6034"/>
            </a:avLst>
          </a:prstGeom>
          <a:solidFill xmlns:a="http://schemas.openxmlformats.org/drawingml/2006/main">
            <a:srgbClr val="0072B2"/>
          </a:solidFill>
          <a:ln xmlns:a="http://schemas.openxmlformats.org/drawingml/2006/main" w="12700">
            <a:noFill/>
          </a:ln>
        </p:spPr>
      </p:sp>
      <p:sp>
        <p:nvSpPr>
          <p:cNvPr id="32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8800" y="362585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827"/>
                </a:solidFill>
                <a:latin typeface="Arial"/>
              </a:rPr>
              <a:t>176</a:t>
            </a:r>
            <a:endParaRPr lang="en-US" sz="1000"/>
          </a:p>
        </p:txBody>
      </p:sp>
      <p:sp>
        <p:nvSpPr>
          <p:cNvPr id="33" name="PrismChartRec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1900" y="3422650"/>
            <a:ext cx="736600" cy="2540000"/>
          </a:xfrm>
          <a:prstGeom xmlns:a="http://schemas.openxmlformats.org/drawingml/2006/main" prst="roundRect">
            <a:avLst>
              <a:gd name="adj" fmla="val 6034"/>
            </a:avLst>
          </a:prstGeom>
          <a:solidFill xmlns:a="http://schemas.openxmlformats.org/drawingml/2006/main">
            <a:srgbClr val="BD8300"/>
          </a:solidFill>
          <a:ln xmlns:a="http://schemas.openxmlformats.org/drawingml/2006/main" w="12700">
            <a:noFill/>
          </a:ln>
        </p:spPr>
      </p:sp>
      <p:sp>
        <p:nvSpPr>
          <p:cNvPr id="34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9050" y="321310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827"/>
                </a:solidFill>
                <a:latin typeface="Arial"/>
              </a:rPr>
              <a:t>210</a:t>
            </a:r>
            <a:endParaRPr lang="en-US" sz="1000"/>
          </a:p>
        </p:txBody>
      </p:sp>
      <p:sp>
        <p:nvSpPr>
          <p:cNvPr id="35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300" y="609600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827"/>
                </a:solidFill>
                <a:latin typeface="Arial"/>
              </a:rPr>
              <a:t>Q1</a:t>
            </a:r>
            <a:endParaRPr lang="en-US" sz="1000"/>
          </a:p>
        </p:txBody>
      </p:sp>
      <p:sp>
        <p:nvSpPr>
          <p:cNvPr id="36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609600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827"/>
                </a:solidFill>
                <a:latin typeface="Arial"/>
              </a:rPr>
              <a:t>Q2</a:t>
            </a:r>
            <a:endParaRPr lang="en-US" sz="1000"/>
          </a:p>
        </p:txBody>
      </p:sp>
      <p:sp>
        <p:nvSpPr>
          <p:cNvPr id="37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609600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827"/>
                </a:solidFill>
                <a:latin typeface="Arial"/>
              </a:rPr>
              <a:t>Q3</a:t>
            </a:r>
            <a:endParaRPr lang="en-US" sz="1000"/>
          </a:p>
        </p:txBody>
      </p:sp>
      <p:sp>
        <p:nvSpPr>
          <p:cNvPr id="38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7100" y="6096000"/>
            <a:ext cx="60960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827"/>
                </a:solidFill>
                <a:latin typeface="Arial"/>
              </a:rPr>
              <a:t>Q4</a:t>
            </a:r>
            <a:endParaRPr lang="en-US" sz="1000"/>
          </a:p>
        </p:txBody>
      </p:sp>
      <p:sp>
        <p:nvSpPr>
          <p:cNvPr id="39" name="PrismChartRec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2489200"/>
            <a:ext cx="127000" cy="127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0072B2"/>
          </a:solidFill>
          <a:ln xmlns:a="http://schemas.openxmlformats.org/drawingml/2006/main" w="12700">
            <a:noFill/>
          </a:ln>
        </p:spPr>
      </p:sp>
      <p:sp>
        <p:nvSpPr>
          <p:cNvPr id="40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2550" y="2463800"/>
            <a:ext cx="15240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</a:pPr>
            <a:r>
              <a:rPr lang="en-US" sz="900" b="0" i="0" dirty="0">
                <a:solidFill>
                  <a:srgbClr val="111827"/>
                </a:solidFill>
                <a:latin typeface="Arial"/>
              </a:rPr>
              <a:t>Peak Load (MW)</a:t>
            </a:r>
            <a:endParaRPr lang="en-US" sz="900"/>
          </a:p>
        </p:txBody>
      </p:sp>
      <p:sp>
        <p:nvSpPr>
          <p:cNvPr id="41" name="PrismChartRec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2489200"/>
            <a:ext cx="127000" cy="127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BD8300"/>
          </a:solidFill>
          <a:ln xmlns:a="http://schemas.openxmlformats.org/drawingml/2006/main" w="12700">
            <a:noFill/>
          </a:ln>
        </p:spPr>
      </p:sp>
      <p:sp>
        <p:nvSpPr>
          <p:cNvPr id="42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463800"/>
            <a:ext cx="18796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</a:pPr>
            <a:r>
              <a:rPr lang="en-US" sz="900" b="0" i="0" dirty="0">
                <a:solidFill>
                  <a:srgbClr val="111827"/>
                </a:solidFill>
                <a:latin typeface="Arial"/>
              </a:rPr>
              <a:t>Firm Transformer …</a:t>
            </a:r>
            <a:endParaRPr lang="en-US" sz="900"/>
          </a:p>
        </p:txBody>
      </p:sp>
      <p:sp>
        <p:nvSpPr>
          <p:cNvPr id="43" name="PrismChartAxis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5000" y="6400800"/>
            <a:ext cx="330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100" b="1" i="0" dirty="0">
                <a:solidFill>
                  <a:srgbClr val="4B505C"/>
                </a:solidFill>
                <a:latin typeface="Arial"/>
              </a:rPr>
              <a:t>Quarter (FY 2026 Fictional Sample)</a:t>
            </a:r>
            <a:endParaRPr lang="en-US" sz="1100"/>
          </a:p>
        </p:txBody>
      </p:sp>
      <p:sp>
        <p:nvSpPr>
          <p:cNvPr id="44" name="PrismChartAxis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5400000">
            <a:off x="-50800" y="4381500"/>
            <a:ext cx="3213100" cy="19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100" b="1" i="0" dirty="0">
                <a:solidFill>
                  <a:srgbClr val="4B505C"/>
                </a:solidFill>
                <a:latin typeface="Arial"/>
              </a:rPr>
              <a:t>Electrical Load &amp; Capacity (MW)</a:t>
            </a:r>
            <a:endParaRPr lang="en-US" sz="1100"/>
          </a:p>
        </p:txBody>
      </p:sp>
      <p:sp>
        <p:nvSpPr>
          <p:cNvPr id="45" name="PrismChartLin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8150" y="2616200"/>
            <a:ext cx="5505450" cy="127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827"/>
            </a:solidFill>
          </a:ln>
        </p:spPr>
      </p:sp>
      <p:sp>
        <p:nvSpPr>
          <p:cNvPr id="46" name="PrismChartPolyg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6450" y="2565400"/>
            <a:ext cx="50800" cy="10795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0" y="0"/>
                </a:moveTo>
                <a:lnTo>
                  <a:pt x="100000" y="50000"/>
                </a:lnTo>
                <a:lnTo>
                  <a:pt x="0" y="100000"/>
                </a:lnTo>
              </a:path>
            </a:pathLst>
          </a:custGeom>
          <a:noFill xmlns:a="http://schemas.openxmlformats.org/drawingml/2006/main"/>
          <a:ln xmlns:a="http://schemas.openxmlformats.org/drawingml/2006/main" w="12700">
            <a:solidFill>
              <a:srgbClr val="111827"/>
            </a:solidFill>
          </a:ln>
        </p:spPr>
      </p:sp>
      <p:sp>
        <p:nvSpPr>
          <p:cNvPr id="47" name="PrismChartT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362200"/>
            <a:ext cx="2851150" cy="20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</a:pPr>
            <a:r>
              <a:rPr lang="en-US" sz="1000" b="0" i="0" dirty="0">
                <a:solidFill>
                  <a:srgbClr val="111827"/>
                </a:solidFill>
                <a:latin typeface="Arial"/>
              </a:rPr>
              <a:t>Change +23.94% · CAGR 7.42% (3 years)</a:t>
            </a:r>
            <a:endParaRPr lang="en-US" sz="1000"/>
          </a:p>
        </p:txBody>
      </p:sp>
      <p:sp>
        <p:nvSpPr>
          <p:cNvPr id="48" name="PrismChartPath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422650"/>
            <a:ext cx="1504950" cy="250825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95261" y="29090"/>
                </a:moveTo>
                <a:lnTo>
                  <a:pt x="95921" y="31753"/>
                </a:lnTo>
                <a:lnTo>
                  <a:pt x="96506" y="34410"/>
                </a:lnTo>
                <a:lnTo>
                  <a:pt x="97016" y="37060"/>
                </a:lnTo>
                <a:lnTo>
                  <a:pt x="97452" y="39704"/>
                </a:lnTo>
                <a:lnTo>
                  <a:pt x="97812" y="42340"/>
                </a:lnTo>
                <a:lnTo>
                  <a:pt x="98099" y="44970"/>
                </a:lnTo>
                <a:lnTo>
                  <a:pt x="98310" y="47593"/>
                </a:lnTo>
                <a:lnTo>
                  <a:pt x="98447" y="50210"/>
                </a:lnTo>
                <a:lnTo>
                  <a:pt x="98509" y="52819"/>
                </a:lnTo>
                <a:lnTo>
                  <a:pt x="98496" y="55422"/>
                </a:lnTo>
                <a:lnTo>
                  <a:pt x="98408" y="58019"/>
                </a:lnTo>
                <a:lnTo>
                  <a:pt x="98246" y="60608"/>
                </a:lnTo>
                <a:lnTo>
                  <a:pt x="98009" y="63191"/>
                </a:lnTo>
                <a:lnTo>
                  <a:pt x="97698" y="65767"/>
                </a:lnTo>
                <a:lnTo>
                  <a:pt x="97311" y="68337"/>
                </a:lnTo>
                <a:lnTo>
                  <a:pt x="96850" y="70899"/>
                </a:lnTo>
                <a:lnTo>
                  <a:pt x="95332" y="73099"/>
                </a:lnTo>
                <a:lnTo>
                  <a:pt x="93755" y="75239"/>
                </a:lnTo>
                <a:lnTo>
                  <a:pt x="92120" y="77318"/>
                </a:lnTo>
                <a:lnTo>
                  <a:pt x="90427" y="79337"/>
                </a:lnTo>
                <a:lnTo>
                  <a:pt x="88676" y="81295"/>
                </a:lnTo>
                <a:lnTo>
                  <a:pt x="86868" y="83193"/>
                </a:lnTo>
                <a:lnTo>
                  <a:pt x="85001" y="85030"/>
                </a:lnTo>
                <a:lnTo>
                  <a:pt x="83076" y="86807"/>
                </a:lnTo>
                <a:lnTo>
                  <a:pt x="81093" y="88524"/>
                </a:lnTo>
                <a:lnTo>
                  <a:pt x="79053" y="90180"/>
                </a:lnTo>
                <a:lnTo>
                  <a:pt x="76954" y="91776"/>
                </a:lnTo>
                <a:lnTo>
                  <a:pt x="74797" y="93311"/>
                </a:lnTo>
                <a:lnTo>
                  <a:pt x="72582" y="94786"/>
                </a:lnTo>
                <a:lnTo>
                  <a:pt x="70310" y="96201"/>
                </a:lnTo>
                <a:lnTo>
                  <a:pt x="67979" y="97555"/>
                </a:lnTo>
                <a:lnTo>
                  <a:pt x="65590" y="98848"/>
                </a:lnTo>
                <a:lnTo>
                  <a:pt x="63040" y="99238"/>
                </a:lnTo>
                <a:lnTo>
                  <a:pt x="60489" y="99548"/>
                </a:lnTo>
                <a:lnTo>
                  <a:pt x="57938" y="99778"/>
                </a:lnTo>
                <a:lnTo>
                  <a:pt x="55387" y="99929"/>
                </a:lnTo>
                <a:lnTo>
                  <a:pt x="52835" y="100000"/>
                </a:lnTo>
                <a:lnTo>
                  <a:pt x="50283" y="99992"/>
                </a:lnTo>
                <a:lnTo>
                  <a:pt x="47731" y="99904"/>
                </a:lnTo>
                <a:lnTo>
                  <a:pt x="45178" y="99736"/>
                </a:lnTo>
                <a:lnTo>
                  <a:pt x="42625" y="99489"/>
                </a:lnTo>
                <a:lnTo>
                  <a:pt x="40072" y="99162"/>
                </a:lnTo>
                <a:lnTo>
                  <a:pt x="37518" y="98756"/>
                </a:lnTo>
                <a:lnTo>
                  <a:pt x="34964" y="98270"/>
                </a:lnTo>
                <a:lnTo>
                  <a:pt x="32410" y="97705"/>
                </a:lnTo>
                <a:lnTo>
                  <a:pt x="29855" y="97060"/>
                </a:lnTo>
                <a:lnTo>
                  <a:pt x="27300" y="96335"/>
                </a:lnTo>
                <a:lnTo>
                  <a:pt x="24745" y="95531"/>
                </a:lnTo>
                <a:lnTo>
                  <a:pt x="22673" y="93856"/>
                </a:lnTo>
                <a:lnTo>
                  <a:pt x="20675" y="92134"/>
                </a:lnTo>
                <a:lnTo>
                  <a:pt x="18749" y="90367"/>
                </a:lnTo>
                <a:lnTo>
                  <a:pt x="16896" y="88553"/>
                </a:lnTo>
                <a:lnTo>
                  <a:pt x="15117" y="86692"/>
                </a:lnTo>
                <a:lnTo>
                  <a:pt x="13410" y="84786"/>
                </a:lnTo>
                <a:lnTo>
                  <a:pt x="11776" y="82833"/>
                </a:lnTo>
                <a:lnTo>
                  <a:pt x="10215" y="80833"/>
                </a:lnTo>
                <a:lnTo>
                  <a:pt x="8728" y="78788"/>
                </a:lnTo>
                <a:lnTo>
                  <a:pt x="7313" y="76696"/>
                </a:lnTo>
                <a:lnTo>
                  <a:pt x="5971" y="74557"/>
                </a:lnTo>
                <a:lnTo>
                  <a:pt x="4702" y="72373"/>
                </a:lnTo>
                <a:lnTo>
                  <a:pt x="3506" y="70142"/>
                </a:lnTo>
                <a:lnTo>
                  <a:pt x="2383" y="67864"/>
                </a:lnTo>
                <a:lnTo>
                  <a:pt x="1334" y="65541"/>
                </a:lnTo>
                <a:lnTo>
                  <a:pt x="357" y="63171"/>
                </a:lnTo>
                <a:lnTo>
                  <a:pt x="167" y="60503"/>
                </a:lnTo>
                <a:lnTo>
                  <a:pt x="48" y="57851"/>
                </a:lnTo>
                <a:lnTo>
                  <a:pt x="0" y="55216"/>
                </a:lnTo>
                <a:lnTo>
                  <a:pt x="22" y="52597"/>
                </a:lnTo>
                <a:lnTo>
                  <a:pt x="115" y="49995"/>
                </a:lnTo>
                <a:lnTo>
                  <a:pt x="277" y="47409"/>
                </a:lnTo>
                <a:lnTo>
                  <a:pt x="511" y="44839"/>
                </a:lnTo>
                <a:lnTo>
                  <a:pt x="815" y="42285"/>
                </a:lnTo>
                <a:lnTo>
                  <a:pt x="1189" y="39748"/>
                </a:lnTo>
                <a:lnTo>
                  <a:pt x="1634" y="37227"/>
                </a:lnTo>
                <a:lnTo>
                  <a:pt x="2149" y="34723"/>
                </a:lnTo>
                <a:lnTo>
                  <a:pt x="2735" y="32235"/>
                </a:lnTo>
                <a:lnTo>
                  <a:pt x="3391" y="29763"/>
                </a:lnTo>
                <a:lnTo>
                  <a:pt x="4118" y="27308"/>
                </a:lnTo>
                <a:lnTo>
                  <a:pt x="4915" y="24868"/>
                </a:lnTo>
                <a:lnTo>
                  <a:pt x="5783" y="22446"/>
                </a:lnTo>
                <a:lnTo>
                  <a:pt x="7628" y="20543"/>
                </a:lnTo>
                <a:lnTo>
                  <a:pt x="9517" y="18708"/>
                </a:lnTo>
                <a:lnTo>
                  <a:pt x="11448" y="16939"/>
                </a:lnTo>
                <a:lnTo>
                  <a:pt x="13422" y="15238"/>
                </a:lnTo>
                <a:lnTo>
                  <a:pt x="15438" y="13604"/>
                </a:lnTo>
                <a:lnTo>
                  <a:pt x="17498" y="12036"/>
                </a:lnTo>
                <a:lnTo>
                  <a:pt x="19599" y="10536"/>
                </a:lnTo>
                <a:lnTo>
                  <a:pt x="21744" y="9103"/>
                </a:lnTo>
                <a:lnTo>
                  <a:pt x="23931" y="7736"/>
                </a:lnTo>
                <a:lnTo>
                  <a:pt x="26161" y="6437"/>
                </a:lnTo>
                <a:lnTo>
                  <a:pt x="28433" y="5204"/>
                </a:lnTo>
                <a:lnTo>
                  <a:pt x="30749" y="4039"/>
                </a:lnTo>
                <a:lnTo>
                  <a:pt x="33106" y="2941"/>
                </a:lnTo>
                <a:lnTo>
                  <a:pt x="35507" y="1909"/>
                </a:lnTo>
                <a:lnTo>
                  <a:pt x="37950" y="945"/>
                </a:lnTo>
                <a:lnTo>
                  <a:pt x="40436" y="48"/>
                </a:lnTo>
                <a:lnTo>
                  <a:pt x="43132" y="0"/>
                </a:lnTo>
                <a:lnTo>
                  <a:pt x="45813" y="45"/>
                </a:lnTo>
                <a:lnTo>
                  <a:pt x="48479" y="184"/>
                </a:lnTo>
                <a:lnTo>
                  <a:pt x="51129" y="416"/>
                </a:lnTo>
                <a:lnTo>
                  <a:pt x="53764" y="740"/>
                </a:lnTo>
                <a:lnTo>
                  <a:pt x="56383" y="1158"/>
                </a:lnTo>
                <a:lnTo>
                  <a:pt x="58987" y="1669"/>
                </a:lnTo>
                <a:lnTo>
                  <a:pt x="61576" y="2272"/>
                </a:lnTo>
                <a:lnTo>
                  <a:pt x="64149" y="2969"/>
                </a:lnTo>
                <a:lnTo>
                  <a:pt x="66707" y="3759"/>
                </a:lnTo>
                <a:lnTo>
                  <a:pt x="69250" y="4642"/>
                </a:lnTo>
                <a:lnTo>
                  <a:pt x="71777" y="5618"/>
                </a:lnTo>
                <a:lnTo>
                  <a:pt x="74289" y="6687"/>
                </a:lnTo>
                <a:lnTo>
                  <a:pt x="76785" y="7849"/>
                </a:lnTo>
                <a:lnTo>
                  <a:pt x="79266" y="9104"/>
                </a:lnTo>
                <a:lnTo>
                  <a:pt x="81732" y="10453"/>
                </a:lnTo>
                <a:lnTo>
                  <a:pt x="83512" y="12382"/>
                </a:lnTo>
                <a:lnTo>
                  <a:pt x="85207" y="14362"/>
                </a:lnTo>
                <a:lnTo>
                  <a:pt x="86817" y="16392"/>
                </a:lnTo>
                <a:lnTo>
                  <a:pt x="88342" y="18471"/>
                </a:lnTo>
                <a:lnTo>
                  <a:pt x="89781" y="20601"/>
                </a:lnTo>
                <a:lnTo>
                  <a:pt x="91136" y="22781"/>
                </a:lnTo>
                <a:lnTo>
                  <a:pt x="92405" y="25010"/>
                </a:lnTo>
                <a:lnTo>
                  <a:pt x="93590" y="27290"/>
                </a:lnTo>
                <a:lnTo>
                  <a:pt x="94689" y="29620"/>
                </a:lnTo>
                <a:lnTo>
                  <a:pt x="95703" y="31999"/>
                </a:lnTo>
                <a:lnTo>
                  <a:pt x="96632" y="34429"/>
                </a:lnTo>
                <a:lnTo>
                  <a:pt x="97476" y="36908"/>
                </a:lnTo>
                <a:lnTo>
                  <a:pt x="98235" y="39438"/>
                </a:lnTo>
                <a:lnTo>
                  <a:pt x="98908" y="42017"/>
                </a:lnTo>
                <a:lnTo>
                  <a:pt x="99497" y="44647"/>
                </a:lnTo>
                <a:lnTo>
                  <a:pt x="100000" y="47327"/>
                </a:lnTo>
              </a:path>
            </a:pathLst>
          </a:custGeom>
          <a:noFill xmlns:a="http://schemas.openxmlformats.org/drawingml/2006/main"/>
          <a:ln xmlns:a="http://schemas.openxmlformats.org/drawingml/2006/main" w="21590">
            <a:solidFill>
              <a:srgbClr val="111827"/>
            </a:solidFill>
          </a:ln>
        </p:spPr>
      </p:sp>
      <p:sp>
        <p:nvSpPr>
          <p:cNvPr id="49" name="PrismChartPath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5700" y="3409950"/>
            <a:ext cx="1530350" cy="2603500"/>
          </a:xfrm>
          <a:custGeom xmlns:a="http://schemas.openxmlformats.org/drawingml/2006/main">
            <a:avLst/>
            <a:gdLst/>
            <a:ahLst/>
            <a:cxnLst/>
            <a:rect l="l" t="t" r="r" b="b"/>
            <a:pathLst>
              <a:path w="100000" h="100000" fill="none" stroke="1">
                <a:moveTo>
                  <a:pt x="100000" y="46182"/>
                </a:moveTo>
                <a:lnTo>
                  <a:pt x="99802" y="48770"/>
                </a:lnTo>
                <a:lnTo>
                  <a:pt x="99511" y="51335"/>
                </a:lnTo>
                <a:lnTo>
                  <a:pt x="99127" y="53877"/>
                </a:lnTo>
                <a:lnTo>
                  <a:pt x="98649" y="56396"/>
                </a:lnTo>
                <a:lnTo>
                  <a:pt x="98079" y="58891"/>
                </a:lnTo>
                <a:lnTo>
                  <a:pt x="97415" y="61364"/>
                </a:lnTo>
                <a:lnTo>
                  <a:pt x="96658" y="63813"/>
                </a:lnTo>
                <a:lnTo>
                  <a:pt x="95808" y="66239"/>
                </a:lnTo>
                <a:lnTo>
                  <a:pt x="94865" y="68642"/>
                </a:lnTo>
                <a:lnTo>
                  <a:pt x="93828" y="71022"/>
                </a:lnTo>
                <a:lnTo>
                  <a:pt x="92698" y="73379"/>
                </a:lnTo>
                <a:lnTo>
                  <a:pt x="91476" y="75713"/>
                </a:lnTo>
                <a:lnTo>
                  <a:pt x="90160" y="78023"/>
                </a:lnTo>
                <a:lnTo>
                  <a:pt x="88751" y="80310"/>
                </a:lnTo>
                <a:lnTo>
                  <a:pt x="87248" y="82575"/>
                </a:lnTo>
                <a:lnTo>
                  <a:pt x="85653" y="84816"/>
                </a:lnTo>
                <a:lnTo>
                  <a:pt x="83624" y="86312"/>
                </a:lnTo>
                <a:lnTo>
                  <a:pt x="81559" y="87736"/>
                </a:lnTo>
                <a:lnTo>
                  <a:pt x="79460" y="89086"/>
                </a:lnTo>
                <a:lnTo>
                  <a:pt x="77325" y="90364"/>
                </a:lnTo>
                <a:lnTo>
                  <a:pt x="75156" y="91568"/>
                </a:lnTo>
                <a:lnTo>
                  <a:pt x="72951" y="92699"/>
                </a:lnTo>
                <a:lnTo>
                  <a:pt x="70711" y="93758"/>
                </a:lnTo>
                <a:lnTo>
                  <a:pt x="68435" y="94744"/>
                </a:lnTo>
                <a:lnTo>
                  <a:pt x="66125" y="95656"/>
                </a:lnTo>
                <a:lnTo>
                  <a:pt x="63780" y="96496"/>
                </a:lnTo>
                <a:lnTo>
                  <a:pt x="61399" y="97262"/>
                </a:lnTo>
                <a:lnTo>
                  <a:pt x="58983" y="97956"/>
                </a:lnTo>
                <a:lnTo>
                  <a:pt x="56532" y="98576"/>
                </a:lnTo>
                <a:lnTo>
                  <a:pt x="54046" y="99124"/>
                </a:lnTo>
                <a:lnTo>
                  <a:pt x="51525" y="99598"/>
                </a:lnTo>
                <a:lnTo>
                  <a:pt x="48969" y="100000"/>
                </a:lnTo>
                <a:lnTo>
                  <a:pt x="46530" y="99448"/>
                </a:lnTo>
                <a:lnTo>
                  <a:pt x="44112" y="98820"/>
                </a:lnTo>
                <a:lnTo>
                  <a:pt x="41715" y="98116"/>
                </a:lnTo>
                <a:lnTo>
                  <a:pt x="39339" y="97336"/>
                </a:lnTo>
                <a:lnTo>
                  <a:pt x="36984" y="96480"/>
                </a:lnTo>
                <a:lnTo>
                  <a:pt x="34649" y="95548"/>
                </a:lnTo>
                <a:lnTo>
                  <a:pt x="32335" y="94541"/>
                </a:lnTo>
                <a:lnTo>
                  <a:pt x="30042" y="93457"/>
                </a:lnTo>
                <a:lnTo>
                  <a:pt x="27770" y="92298"/>
                </a:lnTo>
                <a:lnTo>
                  <a:pt x="25519" y="91062"/>
                </a:lnTo>
                <a:lnTo>
                  <a:pt x="23288" y="89751"/>
                </a:lnTo>
                <a:lnTo>
                  <a:pt x="21078" y="88364"/>
                </a:lnTo>
                <a:lnTo>
                  <a:pt x="18889" y="86901"/>
                </a:lnTo>
                <a:lnTo>
                  <a:pt x="16721" y="85362"/>
                </a:lnTo>
                <a:lnTo>
                  <a:pt x="14573" y="83747"/>
                </a:lnTo>
                <a:lnTo>
                  <a:pt x="12446" y="82056"/>
                </a:lnTo>
                <a:lnTo>
                  <a:pt x="11240" y="79933"/>
                </a:lnTo>
                <a:lnTo>
                  <a:pt x="10091" y="77777"/>
                </a:lnTo>
                <a:lnTo>
                  <a:pt x="8999" y="75588"/>
                </a:lnTo>
                <a:lnTo>
                  <a:pt x="7965" y="73366"/>
                </a:lnTo>
                <a:lnTo>
                  <a:pt x="6987" y="71112"/>
                </a:lnTo>
                <a:lnTo>
                  <a:pt x="6066" y="68826"/>
                </a:lnTo>
                <a:lnTo>
                  <a:pt x="5203" y="66506"/>
                </a:lnTo>
                <a:lnTo>
                  <a:pt x="4396" y="64154"/>
                </a:lnTo>
                <a:lnTo>
                  <a:pt x="3647" y="61770"/>
                </a:lnTo>
                <a:lnTo>
                  <a:pt x="2955" y="59353"/>
                </a:lnTo>
                <a:lnTo>
                  <a:pt x="2320" y="56903"/>
                </a:lnTo>
                <a:lnTo>
                  <a:pt x="1741" y="54420"/>
                </a:lnTo>
                <a:lnTo>
                  <a:pt x="1220" y="51905"/>
                </a:lnTo>
                <a:lnTo>
                  <a:pt x="757" y="49357"/>
                </a:lnTo>
                <a:lnTo>
                  <a:pt x="350" y="46777"/>
                </a:lnTo>
                <a:lnTo>
                  <a:pt x="0" y="44164"/>
                </a:lnTo>
                <a:lnTo>
                  <a:pt x="778" y="41645"/>
                </a:lnTo>
                <a:lnTo>
                  <a:pt x="1618" y="39166"/>
                </a:lnTo>
                <a:lnTo>
                  <a:pt x="2522" y="36725"/>
                </a:lnTo>
                <a:lnTo>
                  <a:pt x="3489" y="34324"/>
                </a:lnTo>
                <a:lnTo>
                  <a:pt x="4518" y="31961"/>
                </a:lnTo>
                <a:lnTo>
                  <a:pt x="5611" y="29637"/>
                </a:lnTo>
                <a:lnTo>
                  <a:pt x="6766" y="27353"/>
                </a:lnTo>
                <a:lnTo>
                  <a:pt x="7985" y="25107"/>
                </a:lnTo>
                <a:lnTo>
                  <a:pt x="9266" y="22900"/>
                </a:lnTo>
                <a:lnTo>
                  <a:pt x="10611" y="20733"/>
                </a:lnTo>
                <a:lnTo>
                  <a:pt x="12018" y="18604"/>
                </a:lnTo>
                <a:lnTo>
                  <a:pt x="13489" y="16515"/>
                </a:lnTo>
                <a:lnTo>
                  <a:pt x="15022" y="14464"/>
                </a:lnTo>
                <a:lnTo>
                  <a:pt x="16618" y="12452"/>
                </a:lnTo>
                <a:lnTo>
                  <a:pt x="18278" y="10480"/>
                </a:lnTo>
                <a:lnTo>
                  <a:pt x="20000" y="8546"/>
                </a:lnTo>
                <a:lnTo>
                  <a:pt x="22256" y="7435"/>
                </a:lnTo>
                <a:lnTo>
                  <a:pt x="24534" y="6402"/>
                </a:lnTo>
                <a:lnTo>
                  <a:pt x="26833" y="5445"/>
                </a:lnTo>
                <a:lnTo>
                  <a:pt x="29153" y="4566"/>
                </a:lnTo>
                <a:lnTo>
                  <a:pt x="31494" y="3764"/>
                </a:lnTo>
                <a:lnTo>
                  <a:pt x="33856" y="3040"/>
                </a:lnTo>
                <a:lnTo>
                  <a:pt x="36240" y="2393"/>
                </a:lnTo>
                <a:lnTo>
                  <a:pt x="38645" y="1823"/>
                </a:lnTo>
                <a:lnTo>
                  <a:pt x="41071" y="1331"/>
                </a:lnTo>
                <a:lnTo>
                  <a:pt x="43518" y="916"/>
                </a:lnTo>
                <a:lnTo>
                  <a:pt x="45987" y="578"/>
                </a:lnTo>
                <a:lnTo>
                  <a:pt x="48477" y="317"/>
                </a:lnTo>
                <a:lnTo>
                  <a:pt x="50988" y="134"/>
                </a:lnTo>
                <a:lnTo>
                  <a:pt x="53520" y="28"/>
                </a:lnTo>
                <a:lnTo>
                  <a:pt x="56074" y="0"/>
                </a:lnTo>
                <a:lnTo>
                  <a:pt x="58648" y="49"/>
                </a:lnTo>
                <a:lnTo>
                  <a:pt x="61159" y="909"/>
                </a:lnTo>
                <a:lnTo>
                  <a:pt x="63611" y="1842"/>
                </a:lnTo>
                <a:lnTo>
                  <a:pt x="66006" y="2847"/>
                </a:lnTo>
                <a:lnTo>
                  <a:pt x="68342" y="3925"/>
                </a:lnTo>
                <a:lnTo>
                  <a:pt x="70620" y="5075"/>
                </a:lnTo>
                <a:lnTo>
                  <a:pt x="72841" y="6298"/>
                </a:lnTo>
                <a:lnTo>
                  <a:pt x="75003" y="7594"/>
                </a:lnTo>
                <a:lnTo>
                  <a:pt x="77107" y="8962"/>
                </a:lnTo>
                <a:lnTo>
                  <a:pt x="79153" y="10402"/>
                </a:lnTo>
                <a:lnTo>
                  <a:pt x="81140" y="11915"/>
                </a:lnTo>
                <a:lnTo>
                  <a:pt x="83070" y="13501"/>
                </a:lnTo>
                <a:lnTo>
                  <a:pt x="84942" y="15159"/>
                </a:lnTo>
                <a:lnTo>
                  <a:pt x="86756" y="16889"/>
                </a:lnTo>
                <a:lnTo>
                  <a:pt x="88511" y="18693"/>
                </a:lnTo>
                <a:lnTo>
                  <a:pt x="90209" y="20568"/>
                </a:lnTo>
                <a:lnTo>
                  <a:pt x="91848" y="22517"/>
                </a:lnTo>
                <a:lnTo>
                  <a:pt x="93050" y="24788"/>
                </a:lnTo>
                <a:lnTo>
                  <a:pt x="94153" y="27080"/>
                </a:lnTo>
                <a:lnTo>
                  <a:pt x="95157" y="29392"/>
                </a:lnTo>
                <a:lnTo>
                  <a:pt x="96063" y="31725"/>
                </a:lnTo>
                <a:lnTo>
                  <a:pt x="96869" y="34079"/>
                </a:lnTo>
                <a:lnTo>
                  <a:pt x="97577" y="36452"/>
                </a:lnTo>
                <a:lnTo>
                  <a:pt x="98186" y="38847"/>
                </a:lnTo>
                <a:lnTo>
                  <a:pt x="98696" y="41262"/>
                </a:lnTo>
                <a:lnTo>
                  <a:pt x="99107" y="43697"/>
                </a:lnTo>
                <a:lnTo>
                  <a:pt x="99420" y="46153"/>
                </a:lnTo>
                <a:lnTo>
                  <a:pt x="99633" y="48630"/>
                </a:lnTo>
                <a:lnTo>
                  <a:pt x="99748" y="51127"/>
                </a:lnTo>
                <a:lnTo>
                  <a:pt x="99764" y="53645"/>
                </a:lnTo>
                <a:lnTo>
                  <a:pt x="99681" y="56183"/>
                </a:lnTo>
                <a:lnTo>
                  <a:pt x="99499" y="58741"/>
                </a:lnTo>
                <a:lnTo>
                  <a:pt x="99219" y="61320"/>
                </a:lnTo>
              </a:path>
            </a:pathLst>
          </a:custGeom>
          <a:noFill xmlns:a="http://schemas.openxmlformats.org/drawingml/2006/main"/>
          <a:ln xmlns:a="http://schemas.openxmlformats.org/drawingml/2006/main" w="21590">
            <a:solidFill>
              <a:srgbClr val="111827"/>
            </a:solidFill>
          </a:ln>
        </p:spPr>
      </p:sp>
    </p:spTree>
  </p:cSld>
  <p:clrMapOvr>
    <a:masterClrMapping xmlns:a="http://schemas.openxmlformats.org/drawingml/2006/main"/>
  </p:clrMapOvr>
</p:sld>
</file>

<file path=ppt/theme/theme1.xml><?xml version="1.0" encoding="utf-8"?>
<a:theme xmlns:a="http://schemas.openxmlformats.org/drawingml/2006/main" name="BrandTheme">
  <a:themeElements>
    <a:clrScheme name="BrandColours">
      <a:dk1>
        <a:srgbClr val="111827"/>
      </a:dk1>
      <a:lt1>
        <a:srgbClr val="F8FAFC"/>
      </a:lt1>
      <a:dk2>
        <a:srgbClr val="2563EB"/>
      </a:dk2>
      <a:lt2>
        <a:srgbClr val="2563EB"/>
      </a:lt2>
      <a:accent1>
        <a:srgbClr val="2563EB"/>
      </a:accent1>
      <a:accent2>
        <a:srgbClr val="2563EB"/>
      </a:accent2>
      <a:accent3>
        <a:srgbClr val="2563EB"/>
      </a:accent3>
      <a:accent4>
        <a:srgbClr val="F8FAFC"/>
      </a:accent4>
      <a:accent5>
        <a:srgbClr val="111827"/>
      </a:accent5>
      <a:accent6>
        <a:srgbClr val="2563EB"/>
      </a:accent6>
      <a:hlink>
        <a:srgbClr val="2563EB"/>
      </a:hlink>
      <a:folHlink>
        <a:srgbClr val="2563EB"/>
      </a:folHlink>
    </a:clrScheme>
    <a:fontScheme name="Brand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randFormats">
      <a:fillStyleLst>
        <a:solidFill>
          <a:schemeClr val="phClr"/>
        </a:solidFill>
        <a:solidFill>
          <a:schemeClr val="accent1"/>
        </a:solidFill>
        <a:solidFill>
          <a:schemeClr val="accent2"/>
        </a:solidFill>
      </a:fillStyleLst>
      <a:lnStyleLst>
        <a:ln w="9525" cap="flat" cmpd="sng" algn="ctr">
          <a:solidFill>
            <a:schemeClr val="phClr"/>
          </a:solidFill>
        </a:ln>
        <a:ln w="25400" cap="flat" cmpd="sng" algn="ctr">
          <a:solidFill>
            <a:schemeClr val="phClr"/>
          </a:solidFill>
        </a:ln>
        <a:ln w="38100" cap="flat" cmpd="sng" algn="ctr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accent1"/>
        </a:solidFill>
        <a:solidFill>
          <a:schemeClr val="accent2"/>
        </a:solidFill>
      </a:bgFillStyleLst>
    </a:fmtScheme>
  </a:themeElements>
  <a:objectDefaults/>
  <a:extraClrSchemeLst/>
</a:theme>
</file>