
<file path=[Content_Types].xml><?xml version="1.0" encoding="utf-8"?>
<Types xmlns="http://schemas.openxmlformats.org/package/2006/content-types">
  <Default Extension="xml" ContentType="application/xml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408300ad4eb24e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c2b64378f049f8"/>
  </p:sldMasterIdLst>
  <p:sldIdLst>
    <p:sldId xmlns:r="http://schemas.openxmlformats.org/officeDocument/2006/relationships" id="256" r:id="R0b735235e3e34ad7"/>
    <p:sldId xmlns:r="http://schemas.openxmlformats.org/officeDocument/2006/relationships" id="257" r:id="R139f32d3fe6b40fe"/>
    <p:sldId xmlns:r="http://schemas.openxmlformats.org/officeDocument/2006/relationships" id="258" r:id="R3951ab7d232148e2"/>
    <p:sldId xmlns:r="http://schemas.openxmlformats.org/officeDocument/2006/relationships" id="259" r:id="Rdec545a9817e411d"/>
    <p:sldId xmlns:r="http://schemas.openxmlformats.org/officeDocument/2006/relationships" id="260" r:id="R66e811180d0549bf"/>
    <p:sldId xmlns:r="http://schemas.openxmlformats.org/officeDocument/2006/relationships" id="261" r:id="Rfa360dcdccfc4241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0dc2b64378f049f8" /><Relationship Type="http://schemas.openxmlformats.org/officeDocument/2006/relationships/theme" Target="theme/theme1.xml" Id="R5d53c82d7fae4326" /><Relationship Type="http://schemas.openxmlformats.org/officeDocument/2006/relationships/notesMaster" Target="notesMasters/notesMaster1.xml" Id="R017e87316bd04ec9" /><Relationship Type="http://schemas.openxmlformats.org/officeDocument/2006/relationships/slide" Target="slides/slide1.xml" Id="R0b735235e3e34ad7" /><Relationship Type="http://schemas.openxmlformats.org/officeDocument/2006/relationships/slide" Target="slides/slide2.xml" Id="R139f32d3fe6b40fe" /><Relationship Type="http://schemas.openxmlformats.org/officeDocument/2006/relationships/slide" Target="slides/slide3.xml" Id="R3951ab7d232148e2" /><Relationship Type="http://schemas.openxmlformats.org/officeDocument/2006/relationships/slide" Target="slides/slide4.xml" Id="Rdec545a9817e411d" /><Relationship Type="http://schemas.openxmlformats.org/officeDocument/2006/relationships/slide" Target="slides/slide5.xml" Id="R66e811180d0549bf" /><Relationship Type="http://schemas.openxmlformats.org/officeDocument/2006/relationships/slide" Target="slides/slide7.xml" Id="Rfa360dcdccfc4241" /></Relationships>
</file>

<file path=ppt/notesMasters/_rels/notesMaster1.xml.rels><?xml version="1.0" encoding="utf-8"?><Relationships xmlns="http://schemas.openxmlformats.org/package/2006/relationships"><Relationship Type="http://schemas.openxmlformats.org/officeDocument/2006/relationships/theme" Target="../theme/theme1.xml" Id="Rf697cfb8d6704103" /></Relationships>
</file>

<file path=ppt/notesMasters/notesMaster1.xml><?xml version="1.0" encoding="utf-8"?>
<p:notes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/>
  </p:notesStyle>
</p:notesMaster>
</file>

<file path=ppt/notesSlides/_rels/notesSlide1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fb6cbad396a9459e" /><Relationship Type="http://schemas.openxmlformats.org/officeDocument/2006/relationships/slide" Target="../slides/slide1.xml" Id="R9a65b71e6eac4b19" /></Relationships>
</file>

<file path=ppt/notesSlides/_rels/notesSlide2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7dde613fb3a243a8" /><Relationship Type="http://schemas.openxmlformats.org/officeDocument/2006/relationships/slide" Target="../slides/slide2.xml" Id="R63c244bbd1f240b3" /></Relationships>
</file>

<file path=ppt/notesSlides/_rels/notesSlide3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51d8ca5480c545ce" /><Relationship Type="http://schemas.openxmlformats.org/officeDocument/2006/relationships/slide" Target="../slides/slide3.xml" Id="R2ba2715feda64ba6" /></Relationships>
</file>

<file path=ppt/notesSlides/_rels/notesSlide4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df8c981437fd4cb3" /><Relationship Type="http://schemas.openxmlformats.org/officeDocument/2006/relationships/slide" Target="../slides/slide4.xml" Id="R47a73e415aab4af9" /></Relationships>
</file>

<file path=ppt/notesSlides/_rels/notesSlide5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2953d82498204de4" /><Relationship Type="http://schemas.openxmlformats.org/officeDocument/2006/relationships/slide" Target="../slides/slide5.xml" Id="Rcd38b23f6fe1498b" /></Relationships>
</file>

<file path=ppt/notesSlides/_rels/notesSlide6.xml.rels><?xml version="1.0" encoding="utf-8"?><Relationships xmlns="http://schemas.openxmlformats.org/package/2006/relationships"><Relationship Type="http://schemas.openxmlformats.org/officeDocument/2006/relationships/notesMaster" Target="../notesMasters/notesMaster1.xml" Id="R9c7e04a0e0404136" /><Relationship Type="http://schemas.openxmlformats.org/officeDocument/2006/relationships/slide" Target="../slides/slide7.xml" Id="R7fe0bc65e3b44c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Fictional Q4 refresh copied from the Q3 demonstration. Values are authored sample inputs; no customer outcomes or achieved ROI are asserted.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Fictional Q4 scorecard. Revenue 1150 versus plan 1200 (USD thousands): minus 50, or minus 4.2% rounded. Revenue rose 30 from Q3, or 2.7% rounded. On-time completion is 94%, one percentage point above Q3 and one below the 95% target.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Authored fictional next-period data, USD thousands: Q2 1010, Q3 1120, Q4 1150, Q4 plan 1200. The spreadsheet preview showed eight changes before Replace chart data. This does not explain the variance or represent customer outcomes.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Authored fictional Q4 inputs: Installation 550, Maintenance 420 and Monitoring 180, in USD thousands. Total 1150; shares round to 47.8%, 36.5% and 15.7%. Installation plus maintenance is 970/1150 = 84.3%. Four paste changes were reviewed before replacement. These are demonstration inputs, not customer outcomes or causal evidence.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Fictional sample inputs: Q3 on-time completion 93%, Q4 94%, target 95%. The change is one percentage point, with one point still below target. Four chart changes were reviewed. No observed customer outcome or causal effect is claimed.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xmlns:a="http://schemas.openxmlformats.org/drawingml/2006/main" noGrp="1"/>
          </p:cNvSpPr>
          <p:nvPr>
            <p:ph type="body" sz="quarter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 dirty="0"/>
              <a:t>Fictional planning example. Q4 completion is 94%, one percentage point below the 95% target. Current Q1 workload assumptions use installation 550, maintenance 420 and monitoring 180 USD thousands. The three older Q3 action bullets remain historical reference, with their original 560/390/170 figures; they are not the updated plan or evidence of achieved improvement.</a:t>
            </a:r>
            <a:endParaRPr lang="en-US"/>
          </a:p>
          <a:p xmlns:a="http://schemas.openxmlformats.org/drawingml/2006/main">
            <a:endParaRPr lang="en-US"/>
          </a:p>
          <a:p xmlns:a="http://schemas.openxmlformats.org/drawingml/2006/main">
            <a:r>
              <a:rPr lang="en-US" dirty="0"/>
              <a:t>Planning detail moved from the visible paragraph to reduce density: Q1 planning assumptions use the fictional Q4 mix: installation $550k, maintenance $420k and monitoring $180k. Trial dispatch preparation and monitoring triage, then measure completion against the 95% target before expanding.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53a0a1a59c3e48e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8002315e983b4372" /><Relationship Type="http://schemas.openxmlformats.org/officeDocument/2006/relationships/theme" Target="../theme/theme1.xml" Id="R59e2a754a3bc4db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02315e983b4372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67d40f0d90ef4584" /><Relationship Type="http://schemas.openxmlformats.org/officeDocument/2006/relationships/notesSlide" Target="../notesSlides/notesSlide1.xml" Id="R20ec58b62e5a4fc7" /></Relationships>
</file>

<file path=ppt/slides/_rels/slide2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be93efcb6869418f" /><Relationship Type="http://schemas.openxmlformats.org/officeDocument/2006/relationships/notesSlide" Target="../notesSlides/notesSlide2.xml" Id="Ra65e2a4ce1904367" /></Relationships>
</file>

<file path=ppt/slides/_rels/slide3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f33a6273f1994581" /><Relationship Type="http://schemas.openxmlformats.org/officeDocument/2006/relationships/chart" Target="charts/chart1.xml" Id="R599b1bb1231e43d0" /><Relationship Type="http://schemas.openxmlformats.org/officeDocument/2006/relationships/notesSlide" Target="../notesSlides/notesSlide3.xml" Id="R01668f2d47404230" /></Relationships>
</file>

<file path=ppt/slides/_rels/slide4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13415f61b0fc4b94" /><Relationship Type="http://schemas.openxmlformats.org/officeDocument/2006/relationships/chart" Target="charts/chart2.xml" Id="R13ac670854624dd0" /><Relationship Type="http://schemas.openxmlformats.org/officeDocument/2006/relationships/notesSlide" Target="../notesSlides/notesSlide4.xml" Id="Rcb5247ff0e0b4db3" /></Relationships>
</file>

<file path=ppt/slides/_rels/slide5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4c533c1b895a46d6" /><Relationship Type="http://schemas.openxmlformats.org/officeDocument/2006/relationships/chart" Target="charts/chart3.xml" Id="R9f94098b1bd94251" /><Relationship Type="http://schemas.openxmlformats.org/officeDocument/2006/relationships/notesSlide" Target="../notesSlides/notesSlide5.xml" Id="Rcbaa5e8cc1634a57" /></Relationships>
</file>

<file path=ppt/slides/_rels/slide7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0b84573ab8c04677" /><Relationship Type="http://schemas.openxmlformats.org/officeDocument/2006/relationships/image" Target="../media/image.png" Id="R94912ef08f854b9a" /><Relationship Type="http://schemas.openxmlformats.org/officeDocument/2006/relationships/notesSlide" Target="../notesSlides/notesSlide6.xml" Id="R40751033e29c440c" /></Relationships>
</file>

<file path=ppt/slides/charts/_rels/chart1.xml.rels><?xml version="1.0" encoding="utf-8"?><Relationships xmlns="http://schemas.openxmlformats.org/package/2006/relationships"><Relationship Type="http://schemas.openxmlformats.org/officeDocument/2006/relationships/package" Target="embeddings/package.xlsx" Id="R164367a6a64a4182" /></Relationships>
</file>

<file path=ppt/slides/charts/_rels/chart2.xml.rels><?xml version="1.0" encoding="utf-8"?><Relationships xmlns="http://schemas.openxmlformats.org/package/2006/relationships"><Relationship Type="http://schemas.openxmlformats.org/officeDocument/2006/relationships/package" Target="embeddings/package2.xlsx" Id="R306157855e694904" /></Relationships>
</file>

<file path=ppt/slides/charts/_rels/chart3.xml.rels><?xml version="1.0" encoding="utf-8"?><Relationships xmlns="http://schemas.openxmlformats.org/package/2006/relationships"><Relationship Type="http://schemas.openxmlformats.org/officeDocument/2006/relationships/package" Target="embeddings/package3.xlsx" Id="R1baee46dcd67486d" /></Relationships>
</file>

<file path=ppt/slides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(USD thousands)</c:v>
                </c:pt>
              </c:strCache>
            </c:strRef>
          </c:tx>
          <c:spPr>
            <a:solidFill>
              <a:srgbClr val="2563EB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lnSpc>
                    <a:spcPct val="100000"/>
                  </a:lnSpc>
                  <a:defRPr sz="1600" b="0" baseline="0">
                    <a:solidFill>
                      <a:srgbClr val="F4FBFF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Q2 Actual</c:v>
                </c:pt>
                <c:pt idx="1">
                  <c:v>Q3 Actual</c:v>
                </c:pt>
                <c:pt idx="2">
                  <c:v>Q4 Actual</c:v>
                </c:pt>
                <c:pt idx="3">
                  <c:v>Q4 Plan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1010</c:v>
                </c:pt>
                <c:pt idx="1">
                  <c:v>1120</c:v>
                </c:pt>
                <c:pt idx="2">
                  <c:v>1150</c:v>
                </c:pt>
                <c:pt idx="3">
                  <c:v>1200</c:v>
                </c:pt>
              </c:numCache>
            </c:numRef>
          </c:val>
        </c:ser>
        <c:gapWidth val="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9525">
            <a:solidFill>
              <a:srgbClr val="F4FBFF">
                <a:alpha val="20000"/>
              </a:srgbClr>
            </a:solidFill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F4FBFF"/>
                </a:solidFill>
                <a:latin typeface="Apto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F4FBFF">
                  <a:alpha val="10000"/>
                </a:srgbClr>
              </a:solidFill>
              <a:prstDash val="dash"/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B2B9C0"/>
                </a:solidFill>
                <a:latin typeface="Aptos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lnSpc>
          <a:spcPct val="100000"/>
        </a:lnSpc>
        <a:defRPr sz="1600" b="0" baseline="0">
          <a:solidFill>
            <a:srgbClr val="F4FBFF"/>
          </a:solidFill>
          <a:latin typeface="Aptos"/>
        </a:defRPr>
      </a:pPr>
      <a:endParaRPr lang="en-US"/>
    </a:p>
  </c:txPr>
  <c:externalData r:id="R164367a6a64a4182">
    <c:autoUpdate val="0"/>
  </c:externalData>
</c:chartSpace>
</file>

<file path=ppt/slides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(USD thousands)</c:v>
                </c:pt>
              </c:strCache>
            </c:strRef>
          </c:tx>
          <c:spPr>
            <a:solidFill>
              <a:srgbClr val="6366F1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lnSpc>
                    <a:spcPct val="100000"/>
                  </a:lnSpc>
                  <a:defRPr sz="1600" b="0" baseline="0">
                    <a:solidFill>
                      <a:srgbClr val="F4FBFF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Installation</c:v>
                </c:pt>
                <c:pt idx="1">
                  <c:v>Maintenance</c:v>
                </c:pt>
                <c:pt idx="2">
                  <c:v>Monitoring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550</c:v>
                </c:pt>
                <c:pt idx="1">
                  <c:v>420</c:v>
                </c:pt>
                <c:pt idx="2">
                  <c:v>180</c:v>
                </c:pt>
              </c:numCache>
            </c:numRef>
          </c:val>
        </c:ser>
        <c:gapWidth val="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9525">
            <a:solidFill>
              <a:srgbClr val="F4FBFF">
                <a:alpha val="20000"/>
              </a:srgbClr>
            </a:solidFill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F4FBFF"/>
                </a:solidFill>
                <a:latin typeface="Apto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F4FBFF">
                  <a:alpha val="10000"/>
                </a:srgbClr>
              </a:solidFill>
              <a:prstDash val="dash"/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B2B9C0"/>
                </a:solidFill>
                <a:latin typeface="Aptos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lnSpc>
          <a:spcPct val="100000"/>
        </a:lnSpc>
        <a:defRPr sz="1600" b="0" baseline="0">
          <a:solidFill>
            <a:srgbClr val="F4FBFF"/>
          </a:solidFill>
          <a:latin typeface="Aptos"/>
        </a:defRPr>
      </a:pPr>
      <a:endParaRPr lang="en-US"/>
    </a:p>
  </c:txPr>
  <c:externalData r:id="R306157855e694904">
    <c:autoUpdate val="0"/>
  </c:externalData>
</c:chartSpace>
</file>

<file path=ppt/slides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On-Time Completion (%)</c:v>
                </c:pt>
              </c:strCache>
            </c:strRef>
          </c:tx>
          <c:spPr>
            <a:solidFill>
              <a:srgbClr val="64748B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lnSpc>
                    <a:spcPct val="100000"/>
                  </a:lnSpc>
                  <a:defRPr sz="1600" b="0" baseline="0">
                    <a:solidFill>
                      <a:srgbClr val="F4FBFF"/>
                    </a:solidFill>
                    <a:latin typeface="Apto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Q3 Actual</c:v>
                </c:pt>
                <c:pt idx="1">
                  <c:v>Q4 Actual</c:v>
                </c:pt>
                <c:pt idx="2">
                  <c:v>Target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93</c:v>
                </c:pt>
                <c:pt idx="1">
                  <c:v>94</c:v>
                </c:pt>
                <c:pt idx="2">
                  <c:v>95</c:v>
                </c:pt>
              </c:numCache>
            </c:numRef>
          </c:val>
        </c:ser>
        <c:gapWidth val="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9525">
            <a:solidFill>
              <a:srgbClr val="F4FBFF">
                <a:alpha val="20000"/>
              </a:srgbClr>
            </a:solidFill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F4FBFF"/>
                </a:solidFill>
                <a:latin typeface="Aptos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F4FBFF">
                  <a:alpha val="10000"/>
                </a:srgbClr>
              </a:solidFill>
              <a:prstDash val="dash"/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lnSpc>
                <a:spcPct val="100000"/>
              </a:lnSpc>
              <a:defRPr sz="1600" b="0" baseline="0">
                <a:solidFill>
                  <a:srgbClr val="B2B9C0"/>
                </a:solidFill>
                <a:latin typeface="Aptos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lnSpc>
          <a:spcPct val="100000"/>
        </a:lnSpc>
        <a:defRPr sz="1600" b="0" baseline="0">
          <a:solidFill>
            <a:srgbClr val="F4FBFF"/>
          </a:solidFill>
          <a:latin typeface="Aptos"/>
        </a:defRPr>
      </a:pPr>
      <a:endParaRPr lang="en-US"/>
    </a:p>
  </c:txPr>
  <c:externalData r:id="R1baee46dcd67486d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B31"/>
          </a:solidFill>
          <a:ln xmlns:a="http://schemas.openxmlformats.org/drawingml/2006/main" w="12700">
            <a:noFill/>
          </a:ln>
        </p:spPr>
      </p:sp>
      <p:sp>
        <p:nvSpPr>
          <p:cNvPr id="3" name="CoverRu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952500"/>
            <a:ext cx="6096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93D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84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400" b="1" i="0" dirty="0">
                <a:solidFill>
                  <a:srgbClr val="F4FBFF"/>
                </a:solidFill>
                <a:latin typeface="Aptos Display"/>
              </a:rPr>
              <a:t>Q4 Operating &amp; Revenue Review</a:t>
            </a:r>
            <a:endParaRPr lang="en-US" sz="3400"/>
          </a:p>
        </p:txBody>
      </p:sp>
      <p:sp>
        <p:nvSpPr>
          <p:cNvPr id="5" name="Sub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57400"/>
            <a:ext cx="10668000" cy="736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2000" b="0" i="0" dirty="0">
                <a:solidFill>
                  <a:srgbClr val="F4FBFF"/>
                </a:solidFill>
                <a:latin typeface="Aptos"/>
              </a:rPr>
              <a:t>Revenue, service mix and delivery reliability · fictional figures, USD thousands</a:t>
            </a:r>
            <a:endParaRPr lang="en-US" sz="2000"/>
          </a:p>
        </p:txBody>
      </p:sp>
      <p:sp>
        <p:nvSpPr>
          <p:cNvPr id="6" name="Kicke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21000"/>
            <a:ext cx="10668000" cy="35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0" i="0" dirty="0">
                <a:solidFill>
                  <a:srgbClr val="D3E2F3"/>
                </a:solidFill>
                <a:latin typeface="Aptos"/>
              </a:rPr>
              <a:t>FICTIONAL NEXT-PERIOD DEMONSTRATION · NO CUSTOMER RESULTS</a:t>
            </a:r>
            <a:endParaRPr lang="en-US" sz="1600"/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Q4 Revenue Grew but Missed Plan</a:t>
            </a:r>
            <a:endParaRPr lang="en-US" sz="2800"/>
          </a:p>
        </p:txBody>
      </p:sp>
      <p:sp>
        <p:nvSpPr>
          <p:cNvPr id="5" name="Lea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174750"/>
            <a:ext cx="1003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600" b="0" i="0" dirty="0">
                <a:solidFill>
                  <a:srgbClr val="D3E2F3"/>
                </a:solidFill>
                <a:latin typeface="Aptos"/>
              </a:rPr>
              <a:t>All numbers shown are fictional sample figures supplied for demonstration. No customer names, testimonials, or achieved ROI claims are included.</a:t>
            </a:r>
            <a:endParaRPr lang="en-US" sz="1600"/>
          </a:p>
        </p:txBody>
      </p:sp>
      <p:sp>
        <p:nvSpPr>
          <p:cNvPr id="6" name="Stat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748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00D9FF"/>
                </a:solidFill>
                <a:latin typeface="Aptos Display"/>
              </a:rPr>
              <a:t>$1,150k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00D9FF"/>
                </a:solidFill>
                <a:latin typeface="Aptos"/>
              </a:rPr>
              <a:t>Q4 revenue</a:t>
            </a:r>
            <a:endParaRPr lang="en-US" sz="16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300" b="0" i="0" dirty="0">
                <a:solidFill>
                  <a:srgbClr val="D3E2F3"/>
                </a:solidFill>
                <a:latin typeface="Aptos"/>
              </a:rPr>
              <a:t>Up $30k (+2.7%) from Q3; fictional sample.</a:t>
            </a:r>
            <a:endParaRPr lang="en-US" sz="1300"/>
          </a:p>
        </p:txBody>
      </p:sp>
      <p:sp>
        <p:nvSpPr>
          <p:cNvPr id="7" name="Stat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8800" y="19748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00D9FF"/>
                </a:solidFill>
                <a:latin typeface="Aptos Display"/>
              </a:rPr>
              <a:t>−4.2%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00D9FF"/>
                </a:solidFill>
                <a:latin typeface="Aptos"/>
              </a:rPr>
              <a:t>Versus Q4 plan</a:t>
            </a:r>
            <a:endParaRPr lang="en-US" sz="16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300" b="0" i="0" dirty="0">
                <a:solidFill>
                  <a:srgbClr val="D3E2F3"/>
                </a:solidFill>
                <a:latin typeface="Aptos"/>
              </a:rPr>
              <a:t>$50k below the $1,200k plan; no causal claim.</a:t>
            </a:r>
            <a:endParaRPr lang="en-US" sz="1300"/>
          </a:p>
        </p:txBody>
      </p:sp>
      <p:sp>
        <p:nvSpPr>
          <p:cNvPr id="8" name="Stat3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1974850"/>
            <a:ext cx="3454400" cy="22860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3000" b="1" i="0" dirty="0">
                <a:solidFill>
                  <a:srgbClr val="00D9FF"/>
                </a:solidFill>
                <a:latin typeface="Aptos Display"/>
              </a:rPr>
              <a:t>94%</a:t>
            </a:r>
            <a:endParaRPr lang="en-US" sz="30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600" b="1" i="0" dirty="0">
                <a:solidFill>
                  <a:srgbClr val="00D9FF"/>
                </a:solidFill>
                <a:latin typeface="Aptos"/>
              </a:rPr>
              <a:t>On-time completion</a:t>
            </a:r>
            <a:endParaRPr lang="en-US" sz="1600"/>
          </a:p>
          <a:p xmlns:a="http://schemas.openxmlformats.org/drawingml/2006/main">
            <a:pPr algn="ctr">
              <a:lnSpc>
                <a:spcPct val="104166"/>
              </a:lnSpc>
            </a:pPr>
            <a:r>
              <a:rPr lang="en-US" sz="1300" b="0" i="0" dirty="0">
                <a:solidFill>
                  <a:srgbClr val="D3E2F3"/>
                </a:solidFill>
                <a:latin typeface="Aptos"/>
              </a:rPr>
              <a:t>Up 1 point from Q3; 1 point below target.</a:t>
            </a:r>
            <a:endParaRPr lang="en-US" sz="1300"/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Q4 Revenue Grew $30k, $50k Below Plan</a:t>
            </a:r>
            <a:endParaRPr lang="en-US" sz="2800"/>
          </a:p>
        </p:txBody>
      </p:sp>
      <p:sp>
        <p:nvSpPr>
          <p:cNvPr id="5" name="ChartPeriodLabel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905000"/>
            <a:ext cx="9906000" cy="29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200" b="0" i="0" dirty="0">
                <a:solidFill>
                  <a:srgbClr val="F4FBFF"/>
                </a:solidFill>
                <a:latin typeface="Aptos"/>
              </a:rPr>
              <a:t>REVENUE PERFORMANCE · USD THOUSANDS (FICTIONAL SAMPLE)</a:t>
            </a:r>
            <a:endParaRPr lang="en-US" sz="1200"/>
          </a:p>
        </p:txBody>
      </p:sp>
      <p:graphicFrame>
        <p:nvGraphicFramePr>
          <p:cNvPr id="6" name="NativeChart" descr="Bar chart: Revenue (USD thousands)"/>
          <p:cNvGraphicFramePr>
            <a:graphicFrameLocks xmlns:a="http://schemas.openxmlformats.org/drawingml/2006/main" noGrp="1"/>
          </p:cNvGraphicFramePr>
          <p:nvPr/>
        </p:nvGraphicFramePr>
        <p:xfrm>
          <a:off xmlns:a="http://schemas.openxmlformats.org/drawingml/2006/main" x="2616200" y="2273300"/>
          <a:ext xmlns:a="http://schemas.openxmlformats.org/drawingml/2006/main" cx="6959600" cy="3479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99b1bb1231e43d0"/>
          </a:graphicData>
        </a:graphic>
      </p:graphicFrame>
      <p:sp>
        <p:nvSpPr>
          <p:cNvPr id="7" name="ChartProvenanc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03900"/>
            <a:ext cx="2908300" cy="2921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200" b="1" i="0" dirty="0">
                <a:solidFill>
                  <a:srgbClr val="F4FBFF"/>
                </a:solidFill>
                <a:latin typeface="Aptos"/>
              </a:rPr>
              <a:t>Data: Supplied by the presenter</a:t>
            </a:r>
            <a:endParaRPr lang="en-US" sz="1200"/>
          </a:p>
        </p:txBody>
      </p:sp>
      <p:sp>
        <p:nvSpPr>
          <p:cNvPr id="8" name="ChartImplica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7600"/>
            <a:ext cx="990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500" b="0" i="0" dirty="0">
                <a:solidFill>
                  <a:srgbClr val="F4FBFF"/>
                </a:solidFill>
                <a:latin typeface="Aptos"/>
              </a:rPr>
              <a:t>Review the gap before setting the next forecast.</a:t>
            </a:r>
            <a:endParaRPr lang="en-US" sz="1500"/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65151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Installation and Maintenance Account for 84.3% of Q4 Revenue</a:t>
            </a:r>
            <a:endParaRPr lang="en-US" sz="2800"/>
          </a:p>
        </p:txBody>
      </p:sp>
      <p:sp>
        <p:nvSpPr>
          <p:cNvPr id="5" name="ChartPeriodLabel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905000"/>
            <a:ext cx="9906000" cy="29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200" b="0" i="0" dirty="0">
                <a:solidFill>
                  <a:srgbClr val="F4FBFF"/>
                </a:solidFill>
                <a:latin typeface="Aptos"/>
              </a:rPr>
              <a:t>SERVICE-LINE MIX · Q4 USD THOUSANDS (FICTIONAL SAMPLE)</a:t>
            </a:r>
            <a:endParaRPr lang="en-US" sz="1200"/>
          </a:p>
        </p:txBody>
      </p:sp>
      <p:graphicFrame>
        <p:nvGraphicFramePr>
          <p:cNvPr id="6" name="NativeChart" descr="Bar chart: Revenue (USD thousands)"/>
          <p:cNvGraphicFramePr>
            <a:graphicFrameLocks xmlns:a="http://schemas.openxmlformats.org/drawingml/2006/main" noGrp="1"/>
          </p:cNvGraphicFramePr>
          <p:nvPr/>
        </p:nvGraphicFramePr>
        <p:xfrm>
          <a:off xmlns:a="http://schemas.openxmlformats.org/drawingml/2006/main" x="2616200" y="2273300"/>
          <a:ext xmlns:a="http://schemas.openxmlformats.org/drawingml/2006/main" cx="6959600" cy="3479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3ac670854624dd0"/>
          </a:graphicData>
        </a:graphic>
      </p:graphicFrame>
      <p:sp>
        <p:nvSpPr>
          <p:cNvPr id="7" name="ChartProvenanc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03900"/>
            <a:ext cx="2908300" cy="2921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200" b="1" i="0" dirty="0">
                <a:solidFill>
                  <a:srgbClr val="F4FBFF"/>
                </a:solidFill>
                <a:latin typeface="Aptos"/>
              </a:rPr>
              <a:t>Data: Supplied by the presenter</a:t>
            </a:r>
            <a:endParaRPr lang="en-US" sz="1200"/>
          </a:p>
        </p:txBody>
      </p:sp>
      <p:sp>
        <p:nvSpPr>
          <p:cNvPr id="8" name="ChartImplica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7600"/>
            <a:ext cx="990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500" b="0" i="0" dirty="0">
                <a:solidFill>
                  <a:srgbClr val="F4FBFF"/>
                </a:solidFill>
                <a:latin typeface="Aptos"/>
              </a:rPr>
              <a:t>Review the service mix before setting next-period staffing assumptions.</a:t>
            </a:r>
            <a:endParaRPr lang="en-US" sz="1500"/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9FF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6324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00D9FF"/>
                </a:solidFill>
                <a:latin typeface="Aptos Display"/>
              </a:rPr>
              <a:t>Q4 On-Time Completion Reached 94%, One Point Below Target</a:t>
            </a:r>
            <a:endParaRPr lang="en-US" sz="2800"/>
          </a:p>
        </p:txBody>
      </p:sp>
      <p:sp>
        <p:nvSpPr>
          <p:cNvPr id="5" name="ChartPeriodLabel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905000"/>
            <a:ext cx="9906000" cy="29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200" b="0" i="0" dirty="0">
                <a:solidFill>
                  <a:srgbClr val="F4FBFF"/>
                </a:solidFill>
                <a:latin typeface="Aptos"/>
              </a:rPr>
              <a:t>DELIVERY RELIABILITY · ON-TIME COMPLETION (FICTIONAL SAMPLE)</a:t>
            </a:r>
            <a:endParaRPr lang="en-US" sz="1200"/>
          </a:p>
        </p:txBody>
      </p:sp>
      <p:graphicFrame>
        <p:nvGraphicFramePr>
          <p:cNvPr id="6" name="NativeChart" descr="Bar chart: On-Time Completion (%)"/>
          <p:cNvGraphicFramePr>
            <a:graphicFrameLocks xmlns:a="http://schemas.openxmlformats.org/drawingml/2006/main" noGrp="1"/>
          </p:cNvGraphicFramePr>
          <p:nvPr/>
        </p:nvGraphicFramePr>
        <p:xfrm>
          <a:off xmlns:a="http://schemas.openxmlformats.org/drawingml/2006/main" x="2616200" y="2273300"/>
          <a:ext xmlns:a="http://schemas.openxmlformats.org/drawingml/2006/main" cx="6959600" cy="34798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f94098b1bd94251"/>
          </a:graphicData>
        </a:graphic>
      </p:graphicFrame>
      <p:sp>
        <p:nvSpPr>
          <p:cNvPr id="7" name="ChartProvenanc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03900"/>
            <a:ext cx="2908300" cy="2921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0B1728"/>
          </a:solidFill>
          <a:ln xmlns:a="http://schemas.openxmlformats.org/drawingml/2006/main" w="12700">
            <a:solidFill>
              <a:srgbClr val="1F2D3F"/>
            </a:solidFill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200" b="1" i="0" dirty="0">
                <a:solidFill>
                  <a:srgbClr val="F4FBFF"/>
                </a:solidFill>
                <a:latin typeface="Aptos"/>
              </a:rPr>
              <a:t>Data: Supplied by the presenter</a:t>
            </a:r>
            <a:endParaRPr lang="en-US" sz="1200"/>
          </a:p>
        </p:txBody>
      </p:sp>
      <p:sp>
        <p:nvSpPr>
          <p:cNvPr id="8" name="ChartImplication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7600"/>
            <a:ext cx="990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t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1500" b="0" i="0" dirty="0">
                <a:solidFill>
                  <a:srgbClr val="F4FBFF"/>
                </a:solidFill>
                <a:latin typeface="Aptos"/>
              </a:rPr>
              <a:t>Test dispatch changes before claiming any improvement in reliability.</a:t>
            </a:r>
            <a:endParaRPr lang="en-US" sz="1500"/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OPERATIONAL FOLLOW-THROUGH · FICTIONAL SAMPLE PLANQ1 Priorities, With Q3 Actions Retained for ReferenceQ4 ended at 94%, one point below target. The Q3 actions below remain historical; review Q1 assumptions separately.Q1 assumptions (USD thousands): installation 550, maintenance 420, monitoring 180. Measure completion before expanding. Pre-stage installation kits 24 hours before dispatch to protect the $560k installation line.Reserve regional maintenance float capacity during peak preventive-insp…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912ef08f854b9a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F4FBFF"/>
      </a:dk1>
      <a:lt1>
        <a:srgbClr val="07111F"/>
      </a:lt1>
      <a:dk2>
        <a:srgbClr val="00D9FF"/>
      </a:dk2>
      <a:lt2>
        <a:srgbClr val="FFD93D"/>
      </a:lt2>
      <a:accent1>
        <a:srgbClr val="00D9FF"/>
      </a:accent1>
      <a:accent2>
        <a:srgbClr val="FFD93D"/>
      </a:accent2>
      <a:accent3>
        <a:srgbClr val="00D9FF"/>
      </a:accent3>
      <a:accent4>
        <a:srgbClr val="07111F"/>
      </a:accent4>
      <a:accent5>
        <a:srgbClr val="F4FBFF"/>
      </a:accent5>
      <a:accent6>
        <a:srgbClr val="00D9FF"/>
      </a:accent6>
      <a:hlink>
        <a:srgbClr val="FFD93D"/>
      </a:hlink>
      <a:folHlink>
        <a:srgbClr val="00D9FF"/>
      </a:folHlink>
    </a:clrScheme>
    <a:fontScheme name="BrandFonts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