
<file path=[Content_Types].xml><?xml version="1.0" encoding="utf-8"?>
<Types xmlns="http://schemas.openxmlformats.org/package/2006/content-types">
  <Default Extension="xml" ContentType="application/xml"/>
  <Default Extension="xlsx" ContentType="application/vnd.openxmlformats-officedocument.spreadsheetml.sheet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slides/charts/chart1.xml" ContentType="application/vnd.openxmlformats-officedocument.drawingml.chart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slides/charts/chart2.xml" ContentType="application/vnd.openxmlformats-officedocument.drawingml.chart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slides/charts/chart3.xml" ContentType="application/vnd.openxmlformats-officedocument.drawingml.chart+xml"/>
  <Override PartName="/ppt/notesSlides/notesSlide5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6.xml" ContentType="application/vnd.openxmlformats-officedocument.presentationml.notesSlide+xml"/>
</Types>
</file>

<file path=_rels/.rels><?xml version="1.0" encoding="utf-8"?><Relationships xmlns="http://schemas.openxmlformats.org/package/2006/relationships"><Relationship Type="http://schemas.openxmlformats.org/officeDocument/2006/relationships/officeDocument" Target="ppt/presentation.xml" Id="R07adab12152b466f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d870d76ed54e4468"/>
  </p:sldMasterIdLst>
  <p:sldIdLst>
    <p:sldId xmlns:r="http://schemas.openxmlformats.org/officeDocument/2006/relationships" id="256" r:id="Rb420c8a512bd4adf"/>
    <p:sldId xmlns:r="http://schemas.openxmlformats.org/officeDocument/2006/relationships" id="257" r:id="R54d44e0d4ccd4c02"/>
    <p:sldId xmlns:r="http://schemas.openxmlformats.org/officeDocument/2006/relationships" id="258" r:id="R5007e76c242b411f"/>
    <p:sldId xmlns:r="http://schemas.openxmlformats.org/officeDocument/2006/relationships" id="259" r:id="Rbd94577f2b66422e"/>
    <p:sldId xmlns:r="http://schemas.openxmlformats.org/officeDocument/2006/relationships" id="260" r:id="Rc886e175e64648e9"/>
    <p:sldId xmlns:r="http://schemas.openxmlformats.org/officeDocument/2006/relationships" id="261" r:id="R725abbdc8f584774"/>
  </p:sldIdLst>
  <p:sldSz cx="12192000" cy="6858000"/>
  <p:notesSz cx="6858000" cy="9144000"/>
</p:presentation>
</file>

<file path=ppt/_rels/presentation.xml.rels><?xml version="1.0" encoding="utf-8"?><Relationships xmlns="http://schemas.openxmlformats.org/package/2006/relationships"><Relationship Type="http://schemas.openxmlformats.org/officeDocument/2006/relationships/slideMaster" Target="slideMasters/slideMaster1.xml" Id="Rd870d76ed54e4468" /><Relationship Type="http://schemas.openxmlformats.org/officeDocument/2006/relationships/theme" Target="theme/theme1.xml" Id="R849b61bfc633485d" /><Relationship Type="http://schemas.openxmlformats.org/officeDocument/2006/relationships/notesMaster" Target="notesMasters/notesMaster1.xml" Id="Raef76ee900be4a45" /><Relationship Type="http://schemas.openxmlformats.org/officeDocument/2006/relationships/slide" Target="slides/slide1.xml" Id="Rb420c8a512bd4adf" /><Relationship Type="http://schemas.openxmlformats.org/officeDocument/2006/relationships/slide" Target="slides/slide2.xml" Id="R54d44e0d4ccd4c02" /><Relationship Type="http://schemas.openxmlformats.org/officeDocument/2006/relationships/slide" Target="slides/slide3.xml" Id="R5007e76c242b411f" /><Relationship Type="http://schemas.openxmlformats.org/officeDocument/2006/relationships/slide" Target="slides/slide4.xml" Id="Rbd94577f2b66422e" /><Relationship Type="http://schemas.openxmlformats.org/officeDocument/2006/relationships/slide" Target="slides/slide5.xml" Id="Rc886e175e64648e9" /><Relationship Type="http://schemas.openxmlformats.org/officeDocument/2006/relationships/slide" Target="slides/slide7.xml" Id="R725abbdc8f584774" /></Relationships>
</file>

<file path=ppt/notesMasters/_rels/notesMaster1.xml.rels><?xml version="1.0" encoding="utf-8"?><Relationships xmlns="http://schemas.openxmlformats.org/package/2006/relationships"><Relationship Type="http://schemas.openxmlformats.org/officeDocument/2006/relationships/theme" Target="../theme/theme1.xml" Id="Rdbd9326f121e44d1" /></Relationships>
</file>

<file path=ppt/notesMasters/notesMaster1.xml><?xml version="1.0" encoding="utf-8"?>
<p:notes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xmlns:a="http://schemas.openxmlformats.org/drawingml/2006/main" noGrp="1"/>
          </p:cNvSpPr>
          <p:nvPr>
            <p:ph type="body" sz="quarter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/>
  </p:notesStyle>
</p:notesMaster>
</file>

<file path=ppt/notesSlides/_rels/notesSlide1.xml.rels><?xml version="1.0" encoding="utf-8"?><Relationships xmlns="http://schemas.openxmlformats.org/package/2006/relationships"><Relationship Type="http://schemas.openxmlformats.org/officeDocument/2006/relationships/notesMaster" Target="../notesMasters/notesMaster1.xml" Id="R5e800d05ab974986" /><Relationship Type="http://schemas.openxmlformats.org/officeDocument/2006/relationships/slide" Target="../slides/slide1.xml" Id="Rc5d0c86e2d484bb6" /></Relationships>
</file>

<file path=ppt/notesSlides/_rels/notesSlide2.xml.rels><?xml version="1.0" encoding="utf-8"?><Relationships xmlns="http://schemas.openxmlformats.org/package/2006/relationships"><Relationship Type="http://schemas.openxmlformats.org/officeDocument/2006/relationships/notesMaster" Target="../notesMasters/notesMaster1.xml" Id="Rd340ef2e00ee4088" /><Relationship Type="http://schemas.openxmlformats.org/officeDocument/2006/relationships/slide" Target="../slides/slide2.xml" Id="R978bd1162f93439f" /></Relationships>
</file>

<file path=ppt/notesSlides/_rels/notesSlide3.xml.rels><?xml version="1.0" encoding="utf-8"?><Relationships xmlns="http://schemas.openxmlformats.org/package/2006/relationships"><Relationship Type="http://schemas.openxmlformats.org/officeDocument/2006/relationships/notesMaster" Target="../notesMasters/notesMaster1.xml" Id="R410fac4905b0473d" /><Relationship Type="http://schemas.openxmlformats.org/officeDocument/2006/relationships/slide" Target="../slides/slide3.xml" Id="R3bbf048c1f3b4790" /></Relationships>
</file>

<file path=ppt/notesSlides/_rels/notesSlide4.xml.rels><?xml version="1.0" encoding="utf-8"?><Relationships xmlns="http://schemas.openxmlformats.org/package/2006/relationships"><Relationship Type="http://schemas.openxmlformats.org/officeDocument/2006/relationships/notesMaster" Target="../notesMasters/notesMaster1.xml" Id="R009387a59b4744d4" /><Relationship Type="http://schemas.openxmlformats.org/officeDocument/2006/relationships/slide" Target="../slides/slide4.xml" Id="R9bef310c9fe144bd" /></Relationships>
</file>

<file path=ppt/notesSlides/_rels/notesSlide5.xml.rels><?xml version="1.0" encoding="utf-8"?><Relationships xmlns="http://schemas.openxmlformats.org/package/2006/relationships"><Relationship Type="http://schemas.openxmlformats.org/officeDocument/2006/relationships/notesMaster" Target="../notesMasters/notesMaster1.xml" Id="R057cae37647d440b" /><Relationship Type="http://schemas.openxmlformats.org/officeDocument/2006/relationships/slide" Target="../slides/slide5.xml" Id="Redf354c4f98d4e6d" /></Relationships>
</file>

<file path=ppt/notesSlides/_rels/notesSlide6.xml.rels><?xml version="1.0" encoding="utf-8"?><Relationships xmlns="http://schemas.openxmlformats.org/package/2006/relationships"><Relationship Type="http://schemas.openxmlformats.org/officeDocument/2006/relationships/notesMaster" Target="../notesMasters/notesMaster1.xml" Id="R4e16b3a5cb724653" /><Relationship Type="http://schemas.openxmlformats.org/officeDocument/2006/relationships/slide" Target="../slides/slide7.xml" Id="Rc7c064346f824cf1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xmlns:a="http://schemas.openxmlformats.org/drawingml/2006/main" noGrp="1"/>
          </p:cNvSpPr>
          <p:nvPr>
            <p:ph type="body" sz="quarter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lang="en-US" dirty="0"/>
              <a:t>Welcome to the Q3 Quarterly Business Review. All figures in this deck are explicitly fictional sample data.</a:t>
            </a:r>
            <a:endParaRPr lang="en-US"/>
          </a:p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xmlns:a="http://schemas.openxmlformats.org/drawingml/2006/main" noGrp="1"/>
          </p:cNvSpPr>
          <p:nvPr>
            <p:ph type="body" sz="quarter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lang="en-US" dirty="0"/>
              <a:t>Summarize Q3 headline performance against plan using the supplied fictional sample numbers.</a:t>
            </a:r>
            <a:endParaRPr lang="en-US"/>
          </a:p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xmlns:a="http://schemas.openxmlformats.org/drawingml/2006/main" noGrp="1"/>
          </p:cNvSpPr>
          <p:nvPr>
            <p:ph type="body" sz="quarter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lang="en-US" dirty="0"/>
              <a:t>Walk through sequential revenue growth from Q1 920k to Q2 1010k and Q3 1120k against the 1080k Q3 plan.</a:t>
            </a:r>
            <a:endParaRPr lang="en-US"/>
          </a:p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xmlns:a="http://schemas.openxmlformats.org/drawingml/2006/main" noGrp="1"/>
          </p:cNvSpPr>
          <p:nvPr>
            <p:ph type="body" sz="quarter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lang="en-US" dirty="0"/>
              <a:t>Break down Q3 revenue of $1,120k across Installation ($560k), Maintenance ($390k), and Monitoring ($170k).</a:t>
            </a:r>
            <a:endParaRPr lang="en-US"/>
          </a:p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xmlns:a="http://schemas.openxmlformats.org/drawingml/2006/main" noGrp="1"/>
          </p:cNvSpPr>
          <p:nvPr>
            <p:ph type="body" sz="quarter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lang="en-US" dirty="0"/>
              <a:t>Compare Q2 89% and Q3 93% on-time completion against the 95% operational target.</a:t>
            </a:r>
            <a:endParaRPr lang="en-US"/>
          </a:p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xmlns:a="http://schemas.openxmlformats.org/drawingml/2006/main" noGrp="1"/>
          </p:cNvSpPr>
          <p:nvPr>
            <p:ph type="body" sz="quarter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lang="en-US" dirty="0"/>
              <a:t>Outline the three operational actions required to close the remaining 2-point gap to the 95% on-time target.</a:t>
            </a:r>
            <a:endParaRPr lang="en-US"/>
          </a:p>
        </p:txBody>
      </p:sp>
    </p:spTree>
  </p:cSld>
  <p:clrMapOvr>
    <a:masterClrMapping xmlns:a="http://schemas.openxmlformats.org/drawingml/2006/main"/>
  </p:clrMapOvr>
</p:notes>
</file>

<file path=ppt/slideLayouts/_rels/slideLayout1.xml.rels><?xml version="1.0" encoding="utf-8"?><Relationships xmlns="http://schemas.openxmlformats.org/package/2006/relationships"><Relationship Type="http://schemas.openxmlformats.org/officeDocument/2006/relationships/slideMaster" Target="../slideMasters/slideMaster1.xml" Id="Rc0dcebd1bf684fc0" /></Relationships>
</file>

<file path=ppt/slideLayouts/slideLayout1.xml><?xml version="1.0" encoding="utf-8"?>
<p:sldLayout xmlns:p="http://schemas.openxmlformats.org/presentationml/2006/main" type="blank" preserve="1">
  <p:cSld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</p:spTree>
  </p:cSld>
  <p:clrMapOvr>
    <a:masterClrMapping xmlns:a="http://schemas.openxmlformats.org/drawingml/2006/main"/>
  </p:clrMapOvr>
</p:sldLayout>
</file>

<file path=ppt/slideMasters/_rels/slideMaster1.xml.rels><?xml version="1.0" encoding="utf-8"?><Relationships xmlns="http://schemas.openxmlformats.org/package/2006/relationships"><Relationship Type="http://schemas.openxmlformats.org/officeDocument/2006/relationships/slideLayout" Target="../slideLayouts/slideLayout1.xml" Id="R1405f573abf64640" /><Relationship Type="http://schemas.openxmlformats.org/officeDocument/2006/relationships/theme" Target="../theme/theme1.xml" Id="R78853eb16fbd43a1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405f573abf64640"/>
  </p:sldLayoutIdLst>
  <p:txStyles>
    <p:titleStyle>
      <a:lvl1pPr xmlns:a="http://schemas.openxmlformats.org/drawingml/2006/main"/>
    </p:titleStyle>
    <p:bodyStyle>
      <a:lvl1pPr xmlns:a="http://schemas.openxmlformats.org/drawingml/2006/main"/>
    </p:bodyStyle>
    <p:otherStyle/>
  </p:txStyles>
</p:sldMaster>
</file>

<file path=ppt/slides/_rels/slide1.xml.rels><?xml version="1.0" encoding="utf-8"?><Relationships xmlns="http://schemas.openxmlformats.org/package/2006/relationships"><Relationship Type="http://schemas.openxmlformats.org/officeDocument/2006/relationships/slideLayout" Target="../slideLayouts/slideLayout1.xml" Id="R8802864091344f56" /><Relationship Type="http://schemas.openxmlformats.org/officeDocument/2006/relationships/notesSlide" Target="../notesSlides/notesSlide1.xml" Id="R77b0c14818af4515" /></Relationships>
</file>

<file path=ppt/slides/_rels/slide2.xml.rels><?xml version="1.0" encoding="utf-8"?><Relationships xmlns="http://schemas.openxmlformats.org/package/2006/relationships"><Relationship Type="http://schemas.openxmlformats.org/officeDocument/2006/relationships/slideLayout" Target="../slideLayouts/slideLayout1.xml" Id="Rf51e506b3fad41cd" /><Relationship Type="http://schemas.openxmlformats.org/officeDocument/2006/relationships/notesSlide" Target="../notesSlides/notesSlide2.xml" Id="R9ba72b53ec2946eb" /></Relationships>
</file>

<file path=ppt/slides/_rels/slide3.xml.rels><?xml version="1.0" encoding="utf-8"?><Relationships xmlns="http://schemas.openxmlformats.org/package/2006/relationships"><Relationship Type="http://schemas.openxmlformats.org/officeDocument/2006/relationships/slideLayout" Target="../slideLayouts/slideLayout1.xml" Id="R706913d9e42d4aa8" /><Relationship Type="http://schemas.openxmlformats.org/officeDocument/2006/relationships/chart" Target="charts/chart1.xml" Id="R1e95a0f019da4f9a" /><Relationship Type="http://schemas.openxmlformats.org/officeDocument/2006/relationships/notesSlide" Target="../notesSlides/notesSlide3.xml" Id="R2ff41dffe7cf49a3" /></Relationships>
</file>

<file path=ppt/slides/_rels/slide4.xml.rels><?xml version="1.0" encoding="utf-8"?><Relationships xmlns="http://schemas.openxmlformats.org/package/2006/relationships"><Relationship Type="http://schemas.openxmlformats.org/officeDocument/2006/relationships/slideLayout" Target="../slideLayouts/slideLayout1.xml" Id="R1b189580e5664f6c" /><Relationship Type="http://schemas.openxmlformats.org/officeDocument/2006/relationships/chart" Target="charts/chart2.xml" Id="Rdb3baa29dc4a487f" /><Relationship Type="http://schemas.openxmlformats.org/officeDocument/2006/relationships/notesSlide" Target="../notesSlides/notesSlide4.xml" Id="R5ab4b633575643ba" /></Relationships>
</file>

<file path=ppt/slides/_rels/slide5.xml.rels><?xml version="1.0" encoding="utf-8"?><Relationships xmlns="http://schemas.openxmlformats.org/package/2006/relationships"><Relationship Type="http://schemas.openxmlformats.org/officeDocument/2006/relationships/slideLayout" Target="../slideLayouts/slideLayout1.xml" Id="R7dad7a64724d4cc6" /><Relationship Type="http://schemas.openxmlformats.org/officeDocument/2006/relationships/chart" Target="charts/chart3.xml" Id="R7929d7528dc34395" /><Relationship Type="http://schemas.openxmlformats.org/officeDocument/2006/relationships/notesSlide" Target="../notesSlides/notesSlide5.xml" Id="R33ed824087e244b3" /></Relationships>
</file>

<file path=ppt/slides/_rels/slide7.xml.rels><?xml version="1.0" encoding="utf-8"?><Relationships xmlns="http://schemas.openxmlformats.org/package/2006/relationships"><Relationship Type="http://schemas.openxmlformats.org/officeDocument/2006/relationships/slideLayout" Target="../slideLayouts/slideLayout1.xml" Id="R9713822fd3334594" /><Relationship Type="http://schemas.openxmlformats.org/officeDocument/2006/relationships/image" Target="../media/image.png" Id="R76979f3433c34b0f" /><Relationship Type="http://schemas.openxmlformats.org/officeDocument/2006/relationships/notesSlide" Target="../notesSlides/notesSlide6.xml" Id="R9c9af680064649dd" /></Relationships>
</file>

<file path=ppt/slides/charts/_rels/chart1.xml.rels><?xml version="1.0" encoding="utf-8"?><Relationships xmlns="http://schemas.openxmlformats.org/package/2006/relationships"><Relationship Type="http://schemas.openxmlformats.org/officeDocument/2006/relationships/package" Target="embeddings/package.xlsx" Id="R7c82b9841f944066" /></Relationships>
</file>

<file path=ppt/slides/charts/_rels/chart2.xml.rels><?xml version="1.0" encoding="utf-8"?><Relationships xmlns="http://schemas.openxmlformats.org/package/2006/relationships"><Relationship Type="http://schemas.openxmlformats.org/officeDocument/2006/relationships/package" Target="embeddings/package2.xlsx" Id="R10047a31428042a3" /></Relationships>
</file>

<file path=ppt/slides/charts/_rels/chart3.xml.rels><?xml version="1.0" encoding="utf-8"?><Relationships xmlns="http://schemas.openxmlformats.org/package/2006/relationships"><Relationship Type="http://schemas.openxmlformats.org/officeDocument/2006/relationships/package" Target="embeddings/package3.xlsx" Id="Rd2231007585540f5" /></Relationships>
</file>

<file path=ppt/slides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Revenue (USD thousands)</c:v>
                </c:pt>
              </c:strCache>
            </c:strRef>
          </c:tx>
          <c:spPr>
            <a:solidFill>
              <a:srgbClr val="38BDF8"/>
            </a:solidFill>
            <a:ln>
              <a:noFill/>
            </a:ln>
          </c:spPr>
          <c:invertIfNegative val="0"/>
          <c:dLbls>
            <c:numFmt formatCode="#,##0" sourceLinked="0"/>
            <c:spPr>
              <a:noFill/>
              <a:ln>
                <a:noFill/>
              </a:ln>
            </c:spPr>
            <c:txPr>
              <a:bodyPr/>
              <a:lstStyle/>
              <a:p>
                <a:pPr>
                  <a:lnSpc>
                    <a:spcPct val="100000"/>
                  </a:lnSpc>
                  <a:defRPr sz="1600" b="0" baseline="0">
                    <a:solidFill>
                      <a:srgbClr val="F4FBFF"/>
                    </a:solidFill>
                    <a:latin typeface="Apto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</c:dLbls>
          <c:cat>
            <c:strRef>
              <c:f>Sheet1!$A$2:$A$5</c:f>
              <c:strCache>
                <c:ptCount val="4"/>
                <c:pt idx="0">
                  <c:v>Q1 Actual</c:v>
                </c:pt>
                <c:pt idx="1">
                  <c:v>Q2 Actual</c:v>
                </c:pt>
                <c:pt idx="2">
                  <c:v>Q3 Actual</c:v>
                </c:pt>
                <c:pt idx="3">
                  <c:v>Q3 Plan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920</c:v>
                </c:pt>
                <c:pt idx="1">
                  <c:v>1010</c:v>
                </c:pt>
                <c:pt idx="2">
                  <c:v>1120</c:v>
                </c:pt>
                <c:pt idx="3">
                  <c:v>1080</c:v>
                </c:pt>
              </c:numCache>
            </c:numRef>
          </c:val>
        </c:ser>
        <c:gapWidth val="25"/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majorTickMark val="none"/>
        <c:minorTickMark val="none"/>
        <c:tickLblPos val="low"/>
        <c:spPr>
          <a:ln w="9525">
            <a:solidFill>
              <a:srgbClr val="F4FBFF">
                <a:alpha val="20000"/>
              </a:srgbClr>
            </a:solidFill>
          </a:ln>
        </c:spPr>
        <c:txPr>
          <a:bodyPr/>
          <a:lstStyle/>
          <a:p>
            <a:pPr>
              <a:lnSpc>
                <a:spcPct val="100000"/>
              </a:lnSpc>
              <a:defRPr sz="1600" b="0" baseline="0">
                <a:solidFill>
                  <a:srgbClr val="F4FBFF"/>
                </a:solidFill>
                <a:latin typeface="Aptos"/>
              </a:defRPr>
            </a:pPr>
            <a:endParaRPr lang="en-US"/>
          </a:p>
        </c:txPr>
        <c:crossAx val="48672768"/>
        <c:crosses val="autoZero"/>
        <c:auto val="1"/>
        <c:lblAlgn val="ctr"/>
        <c:lblOffset val="100"/>
        <c:noMultiLvlLbl val="1"/>
      </c:catAx>
      <c:valAx>
        <c:axId val="48672768"/>
        <c:scaling>
          <c:orientation val="minMax"/>
          <c:min val="0"/>
        </c:scaling>
        <c:delete val="0"/>
        <c:axPos val="l"/>
        <c:majorGridlines>
          <c:spPr>
            <a:ln w="9525">
              <a:solidFill>
                <a:srgbClr val="F4FBFF">
                  <a:alpha val="10000"/>
                </a:srgbClr>
              </a:solidFill>
              <a:prstDash val="dash"/>
            </a:ln>
          </c:spPr>
        </c:majorGridlines>
        <c:numFmt formatCode="#,##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lnSpc>
                <a:spcPct val="100000"/>
              </a:lnSpc>
              <a:defRPr sz="1600" b="0" baseline="0">
                <a:solidFill>
                  <a:srgbClr val="B2B9C0"/>
                </a:solidFill>
                <a:latin typeface="Aptos"/>
              </a:defRPr>
            </a:pPr>
            <a:endParaRPr lang="en-US"/>
          </a:p>
        </c:txPr>
        <c:crossAx val="48650112"/>
        <c:crosses val="autoZero"/>
        <c:crossBetween val="between"/>
      </c:valAx>
      <c:spPr>
        <a:noFill/>
        <a:ln>
          <a:noFill/>
        </a:ln>
      </c:spPr>
    </c:plotArea>
    <c:legend>
      <c:legendPos val="t"/>
      <c:overlay val="0"/>
      <c:txPr>
        <a:bodyPr/>
        <a:lstStyle/>
        <a:p>
          <a:pPr>
            <a:lnSpc>
              <a:spcPct val="100000"/>
            </a:lnSpc>
            <a:defRPr sz="1500" b="0" baseline="0">
              <a:solidFill>
                <a:srgbClr val="F4FBFF"/>
              </a:solidFill>
              <a:latin typeface="Aptos"/>
            </a:defRPr>
          </a:pPr>
          <a:endParaRPr lang="en-US"/>
        </a:p>
      </c:txPr>
    </c:legend>
    <c:plotVisOnly val="1"/>
    <c:dispBlanksAs val="gap"/>
  </c:chart>
  <c:spPr>
    <a:noFill/>
    <a:ln>
      <a:noFill/>
    </a:ln>
  </c:spPr>
  <c:txPr>
    <a:bodyPr/>
    <a:lstStyle/>
    <a:p>
      <a:pPr>
        <a:lnSpc>
          <a:spcPct val="100000"/>
        </a:lnSpc>
        <a:defRPr sz="1600" b="0" baseline="0">
          <a:solidFill>
            <a:srgbClr val="F4FBFF"/>
          </a:solidFill>
          <a:latin typeface="Aptos"/>
        </a:defRPr>
      </a:pPr>
      <a:endParaRPr lang="en-US"/>
    </a:p>
  </c:txPr>
  <c:externalData r:id="R7c82b9841f944066">
    <c:autoUpdate val="0"/>
  </c:externalData>
</c:chartSpace>
</file>

<file path=ppt/slides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Q3 Revenue Mix (USD thousands)</c:v>
                </c:pt>
              </c:strCache>
            </c:strRef>
          </c:tx>
          <c:spPr>
            <a:solidFill>
              <a:srgbClr val="6366F1"/>
            </a:solidFill>
            <a:ln>
              <a:noFill/>
            </a:ln>
          </c:spPr>
          <c:invertIfNegative val="0"/>
          <c:dLbls>
            <c:numFmt formatCode="#,##0" sourceLinked="0"/>
            <c:spPr>
              <a:noFill/>
              <a:ln>
                <a:noFill/>
              </a:ln>
            </c:spPr>
            <c:txPr>
              <a:bodyPr/>
              <a:lstStyle/>
              <a:p>
                <a:pPr>
                  <a:lnSpc>
                    <a:spcPct val="100000"/>
                  </a:lnSpc>
                  <a:defRPr sz="1600" b="0" baseline="0">
                    <a:solidFill>
                      <a:srgbClr val="F4FBFF"/>
                    </a:solidFill>
                    <a:latin typeface="Apto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</c:dLbls>
          <c:cat>
            <c:strRef>
              <c:f>Sheet1!$A$2:$A$4</c:f>
              <c:strCache>
                <c:ptCount val="3"/>
                <c:pt idx="0">
                  <c:v>Installation</c:v>
                </c:pt>
                <c:pt idx="1">
                  <c:v>Maintenance</c:v>
                </c:pt>
                <c:pt idx="2">
                  <c:v>Monitoring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560</c:v>
                </c:pt>
                <c:pt idx="1">
                  <c:v>390</c:v>
                </c:pt>
                <c:pt idx="2">
                  <c:v>170</c:v>
                </c:pt>
              </c:numCache>
            </c:numRef>
          </c:val>
        </c:ser>
        <c:gapWidth val="25"/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majorTickMark val="none"/>
        <c:minorTickMark val="none"/>
        <c:tickLblPos val="low"/>
        <c:spPr>
          <a:ln w="9525">
            <a:solidFill>
              <a:srgbClr val="F4FBFF">
                <a:alpha val="20000"/>
              </a:srgbClr>
            </a:solidFill>
          </a:ln>
        </c:spPr>
        <c:txPr>
          <a:bodyPr/>
          <a:lstStyle/>
          <a:p>
            <a:pPr>
              <a:lnSpc>
                <a:spcPct val="100000"/>
              </a:lnSpc>
              <a:defRPr sz="1600" b="0" baseline="0">
                <a:solidFill>
                  <a:srgbClr val="F4FBFF"/>
                </a:solidFill>
                <a:latin typeface="Aptos"/>
              </a:defRPr>
            </a:pPr>
            <a:endParaRPr lang="en-US"/>
          </a:p>
        </c:txPr>
        <c:crossAx val="48672768"/>
        <c:crosses val="autoZero"/>
        <c:auto val="1"/>
        <c:lblAlgn val="ctr"/>
        <c:lblOffset val="100"/>
        <c:noMultiLvlLbl val="1"/>
      </c:catAx>
      <c:valAx>
        <c:axId val="48672768"/>
        <c:scaling>
          <c:orientation val="minMax"/>
          <c:min val="0"/>
        </c:scaling>
        <c:delete val="0"/>
        <c:axPos val="l"/>
        <c:majorGridlines>
          <c:spPr>
            <a:ln w="9525">
              <a:solidFill>
                <a:srgbClr val="F4FBFF">
                  <a:alpha val="10000"/>
                </a:srgbClr>
              </a:solidFill>
              <a:prstDash val="dash"/>
            </a:ln>
          </c:spPr>
        </c:majorGridlines>
        <c:numFmt formatCode="General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lnSpc>
                <a:spcPct val="100000"/>
              </a:lnSpc>
              <a:defRPr sz="1600" b="0" baseline="0">
                <a:solidFill>
                  <a:srgbClr val="B2B9C0"/>
                </a:solidFill>
                <a:latin typeface="Aptos"/>
              </a:defRPr>
            </a:pPr>
            <a:endParaRPr lang="en-US"/>
          </a:p>
        </c:txPr>
        <c:crossAx val="48650112"/>
        <c:crosses val="autoZero"/>
        <c:crossBetween val="between"/>
      </c:valAx>
      <c:spPr>
        <a:noFill/>
        <a:ln>
          <a:noFill/>
        </a:ln>
      </c:spPr>
    </c:plotArea>
    <c:legend>
      <c:legendPos val="t"/>
      <c:overlay val="0"/>
      <c:txPr>
        <a:bodyPr/>
        <a:lstStyle/>
        <a:p>
          <a:pPr>
            <a:lnSpc>
              <a:spcPct val="100000"/>
            </a:lnSpc>
            <a:defRPr sz="1500" b="0" baseline="0">
              <a:solidFill>
                <a:srgbClr val="F4FBFF"/>
              </a:solidFill>
              <a:latin typeface="Aptos"/>
            </a:defRPr>
          </a:pPr>
          <a:endParaRPr lang="en-US"/>
        </a:p>
      </c:txPr>
    </c:legend>
    <c:plotVisOnly val="1"/>
    <c:dispBlanksAs val="gap"/>
  </c:chart>
  <c:spPr>
    <a:noFill/>
    <a:ln>
      <a:noFill/>
    </a:ln>
  </c:spPr>
  <c:txPr>
    <a:bodyPr/>
    <a:lstStyle/>
    <a:p>
      <a:pPr>
        <a:lnSpc>
          <a:spcPct val="100000"/>
        </a:lnSpc>
        <a:defRPr sz="1600" b="0" baseline="0">
          <a:solidFill>
            <a:srgbClr val="F4FBFF"/>
          </a:solidFill>
          <a:latin typeface="Aptos"/>
        </a:defRPr>
      </a:pPr>
      <a:endParaRPr lang="en-US"/>
    </a:p>
  </c:txPr>
  <c:externalData r:id="R10047a31428042a3">
    <c:autoUpdate val="0"/>
  </c:externalData>
</c:chartSpace>
</file>

<file path=ppt/slides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On-Time Completion (%)</c:v>
                </c:pt>
              </c:strCache>
            </c:strRef>
          </c:tx>
          <c:spPr>
            <a:solidFill>
              <a:srgbClr val="64748B"/>
            </a:solidFill>
            <a:ln>
              <a:noFill/>
            </a:ln>
          </c:spPr>
          <c:invertIfNegative val="0"/>
          <c:dLbls>
            <c:numFmt formatCode="#,##0" sourceLinked="0"/>
            <c:spPr>
              <a:noFill/>
              <a:ln>
                <a:noFill/>
              </a:ln>
            </c:spPr>
            <c:txPr>
              <a:bodyPr/>
              <a:lstStyle/>
              <a:p>
                <a:pPr>
                  <a:lnSpc>
                    <a:spcPct val="100000"/>
                  </a:lnSpc>
                  <a:defRPr sz="1600" b="0" baseline="0">
                    <a:solidFill>
                      <a:srgbClr val="F4FBFF"/>
                    </a:solidFill>
                    <a:latin typeface="Apto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</c:dLbls>
          <c:cat>
            <c:strRef>
              <c:f>Sheet1!$A$2:$A$4</c:f>
              <c:strCache>
                <c:ptCount val="3"/>
                <c:pt idx="0">
                  <c:v>Q2 Actual</c:v>
                </c:pt>
                <c:pt idx="1">
                  <c:v>Q3 Actual</c:v>
                </c:pt>
                <c:pt idx="2">
                  <c:v>Target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89</c:v>
                </c:pt>
                <c:pt idx="1">
                  <c:v>93</c:v>
                </c:pt>
                <c:pt idx="2">
                  <c:v>95</c:v>
                </c:pt>
              </c:numCache>
            </c:numRef>
          </c:val>
        </c:ser>
        <c:gapWidth val="25"/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majorTickMark val="none"/>
        <c:minorTickMark val="none"/>
        <c:tickLblPos val="low"/>
        <c:spPr>
          <a:ln w="9525">
            <a:solidFill>
              <a:srgbClr val="F4FBFF">
                <a:alpha val="20000"/>
              </a:srgbClr>
            </a:solidFill>
          </a:ln>
        </c:spPr>
        <c:txPr>
          <a:bodyPr/>
          <a:lstStyle/>
          <a:p>
            <a:pPr>
              <a:lnSpc>
                <a:spcPct val="100000"/>
              </a:lnSpc>
              <a:defRPr sz="1600" b="0" baseline="0">
                <a:solidFill>
                  <a:srgbClr val="F4FBFF"/>
                </a:solidFill>
                <a:latin typeface="Aptos"/>
              </a:defRPr>
            </a:pPr>
            <a:endParaRPr lang="en-US"/>
          </a:p>
        </c:txPr>
        <c:crossAx val="48672768"/>
        <c:crosses val="autoZero"/>
        <c:auto val="1"/>
        <c:lblAlgn val="ctr"/>
        <c:lblOffset val="100"/>
        <c:noMultiLvlLbl val="1"/>
      </c:catAx>
      <c:valAx>
        <c:axId val="48672768"/>
        <c:scaling>
          <c:orientation val="minMax"/>
          <c:min val="0"/>
        </c:scaling>
        <c:delete val="0"/>
        <c:axPos val="l"/>
        <c:majorGridlines>
          <c:spPr>
            <a:ln w="9525">
              <a:solidFill>
                <a:srgbClr val="F4FBFF">
                  <a:alpha val="10000"/>
                </a:srgbClr>
              </a:solidFill>
              <a:prstDash val="dash"/>
            </a:ln>
          </c:spPr>
        </c:majorGridlines>
        <c:numFmt formatCode="General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lnSpc>
                <a:spcPct val="100000"/>
              </a:lnSpc>
              <a:defRPr sz="1600" b="0" baseline="0">
                <a:solidFill>
                  <a:srgbClr val="B2B9C0"/>
                </a:solidFill>
                <a:latin typeface="Aptos"/>
              </a:defRPr>
            </a:pPr>
            <a:endParaRPr lang="en-US"/>
          </a:p>
        </c:txPr>
        <c:crossAx val="48650112"/>
        <c:crosses val="autoZero"/>
        <c:crossBetween val="between"/>
      </c:valAx>
      <c:spPr>
        <a:noFill/>
        <a:ln>
          <a:noFill/>
        </a:ln>
      </c:spPr>
    </c:plotArea>
    <c:legend>
      <c:legendPos val="t"/>
      <c:overlay val="0"/>
      <c:txPr>
        <a:bodyPr/>
        <a:lstStyle/>
        <a:p>
          <a:pPr>
            <a:lnSpc>
              <a:spcPct val="100000"/>
            </a:lnSpc>
            <a:defRPr sz="1500" b="0" baseline="0">
              <a:solidFill>
                <a:srgbClr val="F4FBFF"/>
              </a:solidFill>
              <a:latin typeface="Aptos"/>
            </a:defRPr>
          </a:pPr>
          <a:endParaRPr lang="en-US"/>
        </a:p>
      </c:txPr>
    </c:legend>
    <c:plotVisOnly val="1"/>
    <c:dispBlanksAs val="gap"/>
  </c:chart>
  <c:spPr>
    <a:noFill/>
    <a:ln>
      <a:noFill/>
    </a:ln>
  </c:spPr>
  <c:txPr>
    <a:bodyPr/>
    <a:lstStyle/>
    <a:p>
      <a:pPr>
        <a:lnSpc>
          <a:spcPct val="100000"/>
        </a:lnSpc>
        <a:defRPr sz="1600" b="0" baseline="0">
          <a:solidFill>
            <a:srgbClr val="F4FBFF"/>
          </a:solidFill>
          <a:latin typeface="Aptos"/>
        </a:defRPr>
      </a:pPr>
      <a:endParaRPr lang="en-US"/>
    </a:p>
  </c:txPr>
  <c:externalData r:id="Rd2231007585540f5">
    <c:autoUpdate val="0"/>
  </c:externalData>
</c:chartSpace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Background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1B31"/>
          </a:solidFill>
          <a:ln xmlns:a="http://schemas.openxmlformats.org/drawingml/2006/main" w="12700">
            <a:noFill/>
          </a:ln>
        </p:spPr>
      </p:sp>
      <p:sp>
        <p:nvSpPr>
          <p:cNvPr id="3" name="CoverRule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91200" y="952500"/>
            <a:ext cx="609600" cy="381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D93D"/>
          </a:solidFill>
          <a:ln xmlns:a="http://schemas.openxmlformats.org/drawingml/2006/main" w="12700">
            <a:noFill/>
          </a:ln>
        </p:spPr>
      </p:sp>
      <p:sp>
        <p:nvSpPr>
          <p:cNvPr id="4" name="Title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168400"/>
            <a:ext cx="10668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2700">
            <a:noFill/>
          </a:ln>
        </p:spPr>
        <p:txBody>
          <a:bodyPr xmlns:a="http://schemas.openxmlformats.org/drawingml/2006/main" wrap="square" anchor="t"/>
          <a:lstStyle xmlns:a="http://schemas.openxmlformats.org/drawingml/2006/main"/>
          <a:p xmlns:a="http://schemas.openxmlformats.org/drawingml/2006/main">
            <a:pPr algn="ctr">
              <a:lnSpc>
                <a:spcPct val="104166"/>
              </a:lnSpc>
            </a:pPr>
            <a:r>
              <a:rPr lang="en-US" sz="3400" b="1" i="0" dirty="0">
                <a:solidFill>
                  <a:srgbClr val="F4FBFF"/>
                </a:solidFill>
                <a:latin typeface="Aptos Display"/>
              </a:rPr>
              <a:t>Q3 Operating &amp; Revenue Review</a:t>
            </a:r>
            <a:endParaRPr lang="en-US" sz="3400"/>
          </a:p>
        </p:txBody>
      </p:sp>
      <p:sp>
        <p:nvSpPr>
          <p:cNvPr id="5" name="Subtitle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057400"/>
            <a:ext cx="10668000" cy="736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2700">
            <a:noFill/>
          </a:ln>
        </p:spPr>
        <p:txBody>
          <a:bodyPr xmlns:a="http://schemas.openxmlformats.org/drawingml/2006/main" wrap="square" anchor="t"/>
          <a:lstStyle xmlns:a="http://schemas.openxmlformats.org/drawingml/2006/main"/>
          <a:p xmlns:a="http://schemas.openxmlformats.org/drawingml/2006/main">
            <a:pPr algn="ctr">
              <a:lnSpc>
                <a:spcPct val="104166"/>
              </a:lnSpc>
            </a:pPr>
            <a:r>
              <a:rPr lang="en-US" sz="2000" b="0" i="0" dirty="0">
                <a:solidFill>
                  <a:srgbClr val="F4FBFF"/>
                </a:solidFill>
                <a:latin typeface="Aptos"/>
              </a:rPr>
              <a:t>Revenue trajectory, service-line mix, and on-time completion discipline (USD thousands · fictional sample data)</a:t>
            </a:r>
            <a:endParaRPr lang="en-US" sz="2000"/>
          </a:p>
        </p:txBody>
      </p:sp>
      <p:sp>
        <p:nvSpPr>
          <p:cNvPr id="6" name="Kicker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921000"/>
            <a:ext cx="10668000" cy="355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2700">
            <a:noFill/>
          </a:ln>
        </p:spPr>
        <p:txBody>
          <a:bodyPr xmlns:a="http://schemas.openxmlformats.org/drawingml/2006/main" wrap="square" anchor="t"/>
          <a:lstStyle xmlns:a="http://schemas.openxmlformats.org/drawingml/2006/main"/>
          <a:p xmlns:a="http://schemas.openxmlformats.org/drawingml/2006/main">
            <a:pPr algn="ctr">
              <a:lnSpc>
                <a:spcPct val="104166"/>
              </a:lnSpc>
            </a:pPr>
            <a:r>
              <a:rPr lang="en-US" sz="1600" b="0" i="0" dirty="0">
                <a:solidFill>
                  <a:srgbClr val="D3E2F3"/>
                </a:solidFill>
                <a:latin typeface="Aptos"/>
              </a:rPr>
              <a:t>FICTIONAL SAMPLE FIGURES · QUARTERLY BUSINESS REVIEW</a:t>
            </a:r>
            <a:endParaRPr lang="en-US" sz="1600"/>
          </a:p>
        </p:txBody>
      </p:sp>
    </p:spTree>
  </p:cSld>
  <p:clrMapOvr>
    <a:masterClrMapping xmlns:a="http://schemas.openxmlformats.org/drawingml/2006/main"/>
  </p:clrMapOvr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Background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7111F"/>
          </a:solidFill>
          <a:ln xmlns:a="http://schemas.openxmlformats.org/drawingml/2006/main" w="12700">
            <a:noFill/>
          </a:ln>
        </p:spPr>
      </p:sp>
      <p:sp>
        <p:nvSpPr>
          <p:cNvPr id="3" name="AccentBar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8500" y="584200"/>
            <a:ext cx="88900" cy="546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D9FF"/>
          </a:solidFill>
          <a:ln xmlns:a="http://schemas.openxmlformats.org/drawingml/2006/main" w="12700">
            <a:noFill/>
          </a:ln>
        </p:spPr>
      </p:sp>
      <p:sp>
        <p:nvSpPr>
          <p:cNvPr id="4" name="Title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20700"/>
            <a:ext cx="55943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2700">
            <a:noFill/>
          </a:ln>
        </p:spPr>
        <p:txBody>
          <a:bodyPr xmlns:a="http://schemas.openxmlformats.org/drawingml/2006/main" wrap="square" anchor="ctr"/>
          <a:lstStyle xmlns:a="http://schemas.openxmlformats.org/drawingml/2006/main"/>
          <a:p xmlns:a="http://schemas.openxmlformats.org/drawingml/2006/main">
            <a:pPr algn="l">
              <a:lnSpc>
                <a:spcPct val="104166"/>
              </a:lnSpc>
            </a:pPr>
            <a:r>
              <a:rPr lang="en-US" sz="2800" b="1" i="0" dirty="0">
                <a:solidFill>
                  <a:srgbClr val="00D9FF"/>
                </a:solidFill>
                <a:latin typeface="Aptos Display"/>
              </a:rPr>
              <a:t>Q3 Beat Revenue Plan While Closing the On-Time Gap</a:t>
            </a:r>
            <a:endParaRPr lang="en-US" sz="2800"/>
          </a:p>
        </p:txBody>
      </p:sp>
      <p:sp>
        <p:nvSpPr>
          <p:cNvPr id="5" name="Lead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1543050"/>
            <a:ext cx="100330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2700">
            <a:noFill/>
          </a:ln>
        </p:spPr>
        <p:txBody>
          <a:bodyPr xmlns:a="http://schemas.openxmlformats.org/drawingml/2006/main" wrap="square" anchor="t"/>
          <a:lstStyle xmlns:a="http://schemas.openxmlformats.org/drawingml/2006/main"/>
          <a:p xmlns:a="http://schemas.openxmlformats.org/drawingml/2006/main">
            <a:pPr algn="l">
              <a:lnSpc>
                <a:spcPct val="104166"/>
              </a:lnSpc>
            </a:pPr>
            <a:r>
              <a:rPr lang="en-US" sz="1600" b="0" i="0" dirty="0">
                <a:solidFill>
                  <a:srgbClr val="D3E2F3"/>
                </a:solidFill>
                <a:latin typeface="Aptos"/>
              </a:rPr>
              <a:t>All numbers shown are fictional sample figures supplied for demonstration. No customer names, testimonials, or achieved ROI claims are included.</a:t>
            </a:r>
            <a:endParaRPr lang="en-US" sz="1600"/>
          </a:p>
        </p:txBody>
      </p:sp>
      <p:sp>
        <p:nvSpPr>
          <p:cNvPr id="6" name="Stat1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343150"/>
            <a:ext cx="3454400" cy="22860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0B1728"/>
          </a:solidFill>
          <a:ln xmlns:a="http://schemas.openxmlformats.org/drawingml/2006/main" w="12700">
            <a:solidFill>
              <a:srgbClr val="1F2D3F"/>
            </a:solidFill>
          </a:ln>
        </p:spPr>
        <p:txBody>
          <a:bodyPr xmlns:a="http://schemas.openxmlformats.org/drawingml/2006/main" wrap="square" anchor="ctr"/>
          <a:lstStyle xmlns:a="http://schemas.openxmlformats.org/drawingml/2006/main"/>
          <a:p xmlns:a="http://schemas.openxmlformats.org/drawingml/2006/main">
            <a:pPr algn="ctr">
              <a:lnSpc>
                <a:spcPct val="104166"/>
              </a:lnSpc>
            </a:pPr>
            <a:r>
              <a:rPr lang="en-US" sz="3000" b="1" i="0" dirty="0">
                <a:solidFill>
                  <a:srgbClr val="00D9FF"/>
                </a:solidFill>
                <a:latin typeface="Aptos Display"/>
              </a:rPr>
              <a:t>$1,120k</a:t>
            </a:r>
            <a:endParaRPr lang="en-US" sz="3000"/>
          </a:p>
          <a:p xmlns:a="http://schemas.openxmlformats.org/drawingml/2006/main">
            <a:pPr algn="ctr">
              <a:lnSpc>
                <a:spcPct val="104166"/>
              </a:lnSpc>
            </a:pPr>
            <a:r>
              <a:rPr lang="en-US" sz="1600" b="1" i="0" dirty="0">
                <a:solidFill>
                  <a:srgbClr val="00D9FF"/>
                </a:solidFill>
                <a:latin typeface="Aptos"/>
              </a:rPr>
              <a:t>Q3 Revenue (+3.7% vs. $1,080k Plan; up from $920k Q1 &amp; $1,010k Q2)</a:t>
            </a:r>
            <a:endParaRPr lang="en-US" sz="1600"/>
          </a:p>
        </p:txBody>
      </p:sp>
      <p:sp>
        <p:nvSpPr>
          <p:cNvPr id="7" name="Stat2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8800" y="2343150"/>
            <a:ext cx="3454400" cy="22860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0B1728"/>
          </a:solidFill>
          <a:ln xmlns:a="http://schemas.openxmlformats.org/drawingml/2006/main" w="12700">
            <a:solidFill>
              <a:srgbClr val="1F2D3F"/>
            </a:solidFill>
          </a:ln>
        </p:spPr>
        <p:txBody>
          <a:bodyPr xmlns:a="http://schemas.openxmlformats.org/drawingml/2006/main" wrap="square" anchor="ctr"/>
          <a:lstStyle xmlns:a="http://schemas.openxmlformats.org/drawingml/2006/main"/>
          <a:p xmlns:a="http://schemas.openxmlformats.org/drawingml/2006/main">
            <a:pPr algn="ctr">
              <a:lnSpc>
                <a:spcPct val="104166"/>
              </a:lnSpc>
            </a:pPr>
            <a:r>
              <a:rPr lang="en-US" sz="3000" b="1" i="0" dirty="0">
                <a:solidFill>
                  <a:srgbClr val="00D9FF"/>
                </a:solidFill>
                <a:latin typeface="Aptos Display"/>
              </a:rPr>
              <a:t>93%</a:t>
            </a:r>
            <a:endParaRPr lang="en-US" sz="3000"/>
          </a:p>
          <a:p xmlns:a="http://schemas.openxmlformats.org/drawingml/2006/main">
            <a:pPr algn="ctr">
              <a:lnSpc>
                <a:spcPct val="104166"/>
              </a:lnSpc>
            </a:pPr>
            <a:r>
              <a:rPr lang="en-US" sz="1600" b="1" i="0" dirty="0">
                <a:solidFill>
                  <a:srgbClr val="00D9FF"/>
                </a:solidFill>
                <a:latin typeface="Aptos"/>
              </a:rPr>
              <a:t>Q3 On-Time Completion (up from 89% in Q2; 2 pts below 95% target)</a:t>
            </a:r>
            <a:endParaRPr lang="en-US" sz="1600"/>
          </a:p>
        </p:txBody>
      </p:sp>
      <p:sp>
        <p:nvSpPr>
          <p:cNvPr id="8" name="Stat3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75600" y="2343150"/>
            <a:ext cx="3454400" cy="22860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0B1728"/>
          </a:solidFill>
          <a:ln xmlns:a="http://schemas.openxmlformats.org/drawingml/2006/main" w="12700">
            <a:solidFill>
              <a:srgbClr val="1F2D3F"/>
            </a:solidFill>
          </a:ln>
        </p:spPr>
        <p:txBody>
          <a:bodyPr xmlns:a="http://schemas.openxmlformats.org/drawingml/2006/main" wrap="square" anchor="ctr"/>
          <a:lstStyle xmlns:a="http://schemas.openxmlformats.org/drawingml/2006/main"/>
          <a:p xmlns:a="http://schemas.openxmlformats.org/drawingml/2006/main">
            <a:pPr algn="ctr">
              <a:lnSpc>
                <a:spcPct val="104166"/>
              </a:lnSpc>
            </a:pPr>
            <a:r>
              <a:rPr lang="en-US" sz="3000" b="1" i="0" dirty="0">
                <a:solidFill>
                  <a:srgbClr val="00D9FF"/>
                </a:solidFill>
                <a:latin typeface="Aptos Display"/>
              </a:rPr>
              <a:t>50% / 35% / 15%</a:t>
            </a:r>
            <a:endParaRPr lang="en-US" sz="3000"/>
          </a:p>
          <a:p xmlns:a="http://schemas.openxmlformats.org/drawingml/2006/main">
            <a:pPr algn="ctr">
              <a:lnSpc>
                <a:spcPct val="104166"/>
              </a:lnSpc>
            </a:pPr>
            <a:r>
              <a:rPr lang="en-US" sz="1600" b="1" i="0" dirty="0">
                <a:solidFill>
                  <a:srgbClr val="00D9FF"/>
                </a:solidFill>
                <a:latin typeface="Aptos"/>
              </a:rPr>
              <a:t>Q3 Mix: Installation $560k · Maintenance $390k · Monitoring $170k</a:t>
            </a:r>
            <a:endParaRPr lang="en-US" sz="1600"/>
          </a:p>
        </p:txBody>
      </p:sp>
    </p:spTree>
  </p:cSld>
  <p:clrMapOvr>
    <a:masterClrMapping xmlns:a="http://schemas.openxmlformats.org/drawingml/2006/main"/>
  </p:clrMapOvr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Background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7111F"/>
          </a:solidFill>
          <a:ln xmlns:a="http://schemas.openxmlformats.org/drawingml/2006/main" w="12700">
            <a:noFill/>
          </a:ln>
        </p:spPr>
      </p:sp>
      <p:sp>
        <p:nvSpPr>
          <p:cNvPr id="3" name="AccentBar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8500" y="584200"/>
            <a:ext cx="88900" cy="546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D9FF"/>
          </a:solidFill>
          <a:ln xmlns:a="http://schemas.openxmlformats.org/drawingml/2006/main" w="12700">
            <a:noFill/>
          </a:ln>
        </p:spPr>
      </p:sp>
      <p:sp>
        <p:nvSpPr>
          <p:cNvPr id="4" name="Title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20700"/>
            <a:ext cx="71437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2700">
            <a:noFill/>
          </a:ln>
        </p:spPr>
        <p:txBody>
          <a:bodyPr xmlns:a="http://schemas.openxmlformats.org/drawingml/2006/main" wrap="square" anchor="ctr"/>
          <a:lstStyle xmlns:a="http://schemas.openxmlformats.org/drawingml/2006/main"/>
          <a:p xmlns:a="http://schemas.openxmlformats.org/drawingml/2006/main">
            <a:pPr algn="l">
              <a:lnSpc>
                <a:spcPct val="104166"/>
              </a:lnSpc>
            </a:pPr>
            <a:r>
              <a:rPr lang="en-US" sz="2800" b="1" i="0" dirty="0">
                <a:solidFill>
                  <a:srgbClr val="00D9FF"/>
                </a:solidFill>
                <a:latin typeface="Aptos Display"/>
              </a:rPr>
              <a:t>Q3 Revenue Reached $1,120k, Exceeding the $1,080k Plan by $40k</a:t>
            </a:r>
            <a:endParaRPr lang="en-US" sz="2800"/>
          </a:p>
        </p:txBody>
      </p:sp>
      <p:graphicFrame>
        <p:nvGraphicFramePr>
          <p:cNvPr id="5" name="NativeChart" descr="Bar chart: Revenue (USD thousands)"/>
          <p:cNvGraphicFramePr>
            <a:graphicFrameLocks xmlns:a="http://schemas.openxmlformats.org/drawingml/2006/main" noGrp="1"/>
          </p:cNvGraphicFramePr>
          <p:nvPr/>
        </p:nvGraphicFramePr>
        <p:xfrm>
          <a:off xmlns:a="http://schemas.openxmlformats.org/drawingml/2006/main" x="1151467" y="1905000"/>
          <a:ext xmlns:a="http://schemas.openxmlformats.org/drawingml/2006/main" cx="9889067" cy="463550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1e95a0f019da4f9a"/>
          </a:graphicData>
        </a:graphic>
      </p:graphicFrame>
    </p:spTree>
  </p:cSld>
  <p:clrMapOvr>
    <a:masterClrMapping xmlns:a="http://schemas.openxmlformats.org/drawingml/2006/main"/>
  </p:clrMapOvr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Background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7111F"/>
          </a:solidFill>
          <a:ln xmlns:a="http://schemas.openxmlformats.org/drawingml/2006/main" w="12700">
            <a:noFill/>
          </a:ln>
        </p:spPr>
      </p:sp>
      <p:sp>
        <p:nvSpPr>
          <p:cNvPr id="3" name="AccentBar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8500" y="584200"/>
            <a:ext cx="88900" cy="546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D9FF"/>
          </a:solidFill>
          <a:ln xmlns:a="http://schemas.openxmlformats.org/drawingml/2006/main" w="12700">
            <a:noFill/>
          </a:ln>
        </p:spPr>
      </p:sp>
      <p:sp>
        <p:nvSpPr>
          <p:cNvPr id="4" name="Title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20700"/>
            <a:ext cx="76581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2700">
            <a:noFill/>
          </a:ln>
        </p:spPr>
        <p:txBody>
          <a:bodyPr xmlns:a="http://schemas.openxmlformats.org/drawingml/2006/main" wrap="square" anchor="ctr"/>
          <a:lstStyle xmlns:a="http://schemas.openxmlformats.org/drawingml/2006/main"/>
          <a:p xmlns:a="http://schemas.openxmlformats.org/drawingml/2006/main">
            <a:pPr algn="l">
              <a:lnSpc>
                <a:spcPct val="104166"/>
              </a:lnSpc>
            </a:pPr>
            <a:r>
              <a:rPr lang="en-US" sz="2800" b="1" i="0" dirty="0">
                <a:solidFill>
                  <a:srgbClr val="00D9FF"/>
                </a:solidFill>
                <a:latin typeface="Aptos Display"/>
              </a:rPr>
              <a:t>Installation ($560k) and Maintenance ($390k) Drive 85% of Q3 Revenue</a:t>
            </a:r>
            <a:endParaRPr lang="en-US" sz="2800"/>
          </a:p>
        </p:txBody>
      </p:sp>
      <p:graphicFrame>
        <p:nvGraphicFramePr>
          <p:cNvPr id="5" name="NativeChart" descr="Bar chart: Q3 Revenue Mix (USD thousands)"/>
          <p:cNvGraphicFramePr>
            <a:graphicFrameLocks xmlns:a="http://schemas.openxmlformats.org/drawingml/2006/main" noGrp="1"/>
          </p:cNvGraphicFramePr>
          <p:nvPr/>
        </p:nvGraphicFramePr>
        <p:xfrm>
          <a:off xmlns:a="http://schemas.openxmlformats.org/drawingml/2006/main" x="1151467" y="1905000"/>
          <a:ext xmlns:a="http://schemas.openxmlformats.org/drawingml/2006/main" cx="9889067" cy="463550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db3baa29dc4a487f"/>
          </a:graphicData>
        </a:graphic>
      </p:graphicFrame>
    </p:spTree>
  </p:cSld>
  <p:clrMapOvr>
    <a:masterClrMapping xmlns:a="http://schemas.openxmlformats.org/drawingml/2006/main"/>
  </p:clrMapOvr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Background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7111F"/>
          </a:solidFill>
          <a:ln xmlns:a="http://schemas.openxmlformats.org/drawingml/2006/main" w="12700">
            <a:noFill/>
          </a:ln>
        </p:spPr>
      </p:sp>
      <p:sp>
        <p:nvSpPr>
          <p:cNvPr id="3" name="AccentBar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8500" y="584200"/>
            <a:ext cx="88900" cy="546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D9FF"/>
          </a:solidFill>
          <a:ln xmlns:a="http://schemas.openxmlformats.org/drawingml/2006/main" w="12700">
            <a:noFill/>
          </a:ln>
        </p:spPr>
      </p:sp>
      <p:sp>
        <p:nvSpPr>
          <p:cNvPr id="4" name="Title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20700"/>
            <a:ext cx="70485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2700">
            <a:noFill/>
          </a:ln>
        </p:spPr>
        <p:txBody>
          <a:bodyPr xmlns:a="http://schemas.openxmlformats.org/drawingml/2006/main" wrap="square" anchor="ctr"/>
          <a:lstStyle xmlns:a="http://schemas.openxmlformats.org/drawingml/2006/main"/>
          <a:p xmlns:a="http://schemas.openxmlformats.org/drawingml/2006/main">
            <a:pPr algn="l">
              <a:lnSpc>
                <a:spcPct val="104166"/>
              </a:lnSpc>
            </a:pPr>
            <a:r>
              <a:rPr lang="en-US" sz="2800" b="1" i="0" dirty="0">
                <a:solidFill>
                  <a:srgbClr val="00D9FF"/>
                </a:solidFill>
                <a:latin typeface="Aptos Display"/>
              </a:rPr>
              <a:t>On-Time Completion Improved 4 Points to 93% Against a 95% Target</a:t>
            </a:r>
            <a:endParaRPr lang="en-US" sz="2800"/>
          </a:p>
        </p:txBody>
      </p:sp>
      <p:graphicFrame>
        <p:nvGraphicFramePr>
          <p:cNvPr id="5" name="NativeChart" descr="Bar chart: On-Time Completion (%)"/>
          <p:cNvGraphicFramePr>
            <a:graphicFrameLocks xmlns:a="http://schemas.openxmlformats.org/drawingml/2006/main" noGrp="1"/>
          </p:cNvGraphicFramePr>
          <p:nvPr/>
        </p:nvGraphicFramePr>
        <p:xfrm>
          <a:off xmlns:a="http://schemas.openxmlformats.org/drawingml/2006/main" x="1151467" y="1905000"/>
          <a:ext xmlns:a="http://schemas.openxmlformats.org/drawingml/2006/main" cx="9889067" cy="463550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7929d7528dc34395"/>
          </a:graphicData>
        </a:graphic>
      </p:graphicFrame>
    </p:spTree>
  </p:cSld>
  <p:clrMapOvr>
    <a:masterClrMapping xmlns:a="http://schemas.openxmlformats.org/drawingml/2006/main"/>
  </p:clrMapOvr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pic>
        <p:nvPicPr>
          <p:cNvPr id="2" name="Picture" descr="OPERATIONAL FOLLOW-THROUGH · FICTIONAL SAMPLE PLANQ4 Operating Priorities (95% On-Time Target)Closing the remaining two-percentage-point gap between 93% Q3 on-time completion and the 95% target requires tighter dispatch staging across installation and maintenance crews.Pre-stage installation kits 24 hours before dispatch to protect the $560k installation line.Reserve regional maintenance float capacity during peak preventive-inspection windows ($390k line).Automate monitoring alert triage so dia…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6979f3433c34b0f" cstate="print"/>
          <a:stretch xmlns:a="http://schemas.openxmlformats.org/drawingml/2006/main">
            <a:fillRect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</p:cSld>
  <p:clrMapOvr>
    <a:masterClrMapping xmlns:a="http://schemas.openxmlformats.org/drawingml/2006/main"/>
  </p:clrMapOvr>
</p:sld>
</file>

<file path=ppt/theme/theme1.xml><?xml version="1.0" encoding="utf-8"?>
<a:theme xmlns:a="http://schemas.openxmlformats.org/drawingml/2006/main" name="BrandTheme">
  <a:themeElements>
    <a:clrScheme name="BrandColours">
      <a:dk1>
        <a:srgbClr val="F4FBFF"/>
      </a:dk1>
      <a:lt1>
        <a:srgbClr val="07111F"/>
      </a:lt1>
      <a:dk2>
        <a:srgbClr val="00D9FF"/>
      </a:dk2>
      <a:lt2>
        <a:srgbClr val="FFD93D"/>
      </a:lt2>
      <a:accent1>
        <a:srgbClr val="00D9FF"/>
      </a:accent1>
      <a:accent2>
        <a:srgbClr val="FFD93D"/>
      </a:accent2>
      <a:accent3>
        <a:srgbClr val="00D9FF"/>
      </a:accent3>
      <a:accent4>
        <a:srgbClr val="07111F"/>
      </a:accent4>
      <a:accent5>
        <a:srgbClr val="F4FBFF"/>
      </a:accent5>
      <a:accent6>
        <a:srgbClr val="00D9FF"/>
      </a:accent6>
      <a:hlink>
        <a:srgbClr val="FFD93D"/>
      </a:hlink>
      <a:folHlink>
        <a:srgbClr val="00D9FF"/>
      </a:folHlink>
    </a:clrScheme>
    <a:fontScheme name="BrandFonts">
      <a:majorFont>
        <a:latin typeface="Aptos Display"/>
        <a:ea typeface=""/>
        <a:cs typeface=""/>
      </a:majorFont>
      <a:minorFont>
        <a:latin typeface="Aptos"/>
        <a:ea typeface=""/>
        <a:cs typeface=""/>
      </a:minorFont>
    </a:fontScheme>
    <a:fmtScheme name="BrandFormats">
      <a:fillStyleLst>
        <a:solidFill>
          <a:schemeClr val="phClr"/>
        </a:solidFill>
        <a:solidFill>
          <a:schemeClr val="accent1"/>
        </a:solidFill>
        <a:solidFill>
          <a:schemeClr val="accent2"/>
        </a:solidFill>
      </a:fillStyleLst>
      <a:lnStyleLst>
        <a:ln w="9525" cap="flat" cmpd="sng" algn="ctr">
          <a:solidFill>
            <a:schemeClr val="phClr"/>
          </a:solidFill>
        </a:ln>
        <a:ln w="25400" cap="flat" cmpd="sng" algn="ctr">
          <a:solidFill>
            <a:schemeClr val="phClr"/>
          </a:solidFill>
        </a:ln>
        <a:ln w="38100" cap="flat" cmpd="sng" algn="ctr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accent1"/>
        </a:solidFill>
        <a:solidFill>
          <a:schemeClr val="accent2"/>
        </a:solidFill>
      </a:bgFillStyleLst>
    </a:fmtScheme>
  </a:themeElements>
  <a:objectDefaults/>
  <a:extraClrSchemeLst/>
</a:theme>
</file>