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png" ContentType="image/png"/>
  <Default Extension="psmdcp" ContentType="application/vnd.openxmlformats-package.core-properties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8a75637b916c484a" /><Relationship Type="http://schemas.openxmlformats.org/package/2006/relationships/metadata/core-properties" Target="/package/services/metadata/core-properties/01c316ab7f0e4bacbb69477b4ab68146.psmdcp" Id="R20ebc5bb8512409e" /></Relationships>
</file>

<file path=ppt/presentation.xml><?xml version="1.0" encoding="utf-8"?>
<p:presentation xmlns:p="http://schemas.openxmlformats.org/presentationml/2006/main" rtl="0">
  <p:sldMasterIdLst>
    <p:sldMasterId xmlns:r="http://schemas.openxmlformats.org/officeDocument/2006/relationships" id="2147483648" r:id="R9946ec5ccf764761"/>
  </p:sldMasterIdLst>
  <p:sldIdLst>
    <p:sldId xmlns:r="http://schemas.openxmlformats.org/officeDocument/2006/relationships" id="256" r:id="R78ff52c3e06d4d9d"/>
    <p:sldId xmlns:r="http://schemas.openxmlformats.org/officeDocument/2006/relationships" id="257" r:id="Rcb04640673a64edd"/>
    <p:sldId xmlns:r="http://schemas.openxmlformats.org/officeDocument/2006/relationships" id="258" r:id="R47e18056974b4d3a"/>
    <p:sldId xmlns:r="http://schemas.openxmlformats.org/officeDocument/2006/relationships" id="259" r:id="Rf5b170bfb22a4261"/>
    <p:sldId xmlns:r="http://schemas.openxmlformats.org/officeDocument/2006/relationships" id="260" r:id="R37077496663941f1"/>
    <p:sldId xmlns:r="http://schemas.openxmlformats.org/officeDocument/2006/relationships" id="261" r:id="R586564ebee664757"/>
    <p:sldId xmlns:r="http://schemas.openxmlformats.org/officeDocument/2006/relationships" id="262" r:id="R662b5cec6b414e77"/>
    <p:sldId xmlns:r="http://schemas.openxmlformats.org/officeDocument/2006/relationships" id="263" r:id="Rfe54d7cf38c14941"/>
  </p:sldIdLst>
  <p:sldSz cx="12192000" cy="6858000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46ec5ccf764761" /><Relationship Type="http://schemas.openxmlformats.org/officeDocument/2006/relationships/theme" Target="/ppt/theme/theme1.xml" Id="R6826b5e10eb04880" /><Relationship Type="http://schemas.openxmlformats.org/officeDocument/2006/relationships/slide" Target="/ppt/slides/slide1.xml" Id="R78ff52c3e06d4d9d" /><Relationship Type="http://schemas.openxmlformats.org/officeDocument/2006/relationships/slide" Target="/ppt/slides/slide2.xml" Id="Rcb04640673a64edd" /><Relationship Type="http://schemas.openxmlformats.org/officeDocument/2006/relationships/slide" Target="/ppt/slides/slide3.xml" Id="R47e18056974b4d3a" /><Relationship Type="http://schemas.openxmlformats.org/officeDocument/2006/relationships/slide" Target="/ppt/slides/slide4.xml" Id="Rf5b170bfb22a4261" /><Relationship Type="http://schemas.openxmlformats.org/officeDocument/2006/relationships/slide" Target="/ppt/slides/slide5.xml" Id="R37077496663941f1" /><Relationship Type="http://schemas.openxmlformats.org/officeDocument/2006/relationships/slide" Target="/ppt/slides/slide6.xml" Id="R586564ebee664757" /><Relationship Type="http://schemas.openxmlformats.org/officeDocument/2006/relationships/slide" Target="/ppt/slides/slide7.xml" Id="R662b5cec6b414e77" /><Relationship Type="http://schemas.openxmlformats.org/officeDocument/2006/relationships/slide" Target="/ppt/slides/slide8.xml" Id="Rfe54d7cf38c14941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1403514c104b61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2fe5bb38114ba6" /><Relationship Type="http://schemas.openxmlformats.org/officeDocument/2006/relationships/theme" Target="/ppt/theme/theme1.xml" Id="R87a43ce9425747b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2fe5bb38114ba6"/>
  </p:sldLayoutIdLst>
  <p:txStyles>
    <p:titleStyle>
      <a:lvl1pPr xmlns:a="http://schemas.openxmlformats.org/drawingml/2006/main"/>
    </p:titleStyle>
    <p:bodyStyle>
      <a:lvl1pPr xmlns:a="http://schemas.openxmlformats.org/drawingml/2006/main"/>
    </p:bodyStyle>
    <p:otherStyle/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ac7d10875a429f" /><Relationship Type="http://schemas.openxmlformats.org/officeDocument/2006/relationships/image" Target="/ppt/media/image.png" Id="R21ed3e85ba764f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e183b31bda48fe" /><Relationship Type="http://schemas.openxmlformats.org/officeDocument/2006/relationships/image" Target="/ppt/media/image2.png" Id="R99e661d4d6ca44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b2bb197ce24a7a" /><Relationship Type="http://schemas.openxmlformats.org/officeDocument/2006/relationships/image" Target="/ppt/media/image3.png" Id="R20c91fcf7a0d47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5ffc0930c4c97" /><Relationship Type="http://schemas.openxmlformats.org/officeDocument/2006/relationships/image" Target="/ppt/media/image4.png" Id="Re6765a47c31a42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53364c76024025" /><Relationship Type="http://schemas.openxmlformats.org/officeDocument/2006/relationships/image" Target="/ppt/media/image5.png" Id="R498194e59f40489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22552967884171" /><Relationship Type="http://schemas.openxmlformats.org/officeDocument/2006/relationships/image" Target="/ppt/media/image6.png" Id="R29a93ef8dc7c4b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f57092b3b341bc" /><Relationship Type="http://schemas.openxmlformats.org/officeDocument/2006/relationships/image" Target="/ppt/media/image7.png" Id="Rca2409c395eb40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b36cfb01494307" /><Relationship Type="http://schemas.openxmlformats.org/officeDocument/2006/relationships/image" Target="/ppt/media/image8.png" Id="R0b73e503e872467b" /><Relationship Type="http://schemas.openxmlformats.org/officeDocument/2006/relationships/hyperlink" Target="https://www.weather.gov/safety/heat" TargetMode="External" Id="R3095296becf6401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ed3e85ba764fc6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190500" y="1219200"/>
            <a:ext cx="5983784" cy="19886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50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92" b="1" i="0" u="none" spc="-175" dirty="0">
                <a:solidFill>
                  <a:srgbClr val="ffffff">
                    <a:alpha val="100000"/>
                  </a:srgbClr>
                </a:solidFill>
                <a:latin typeface="Inter"/>
                <a:ea typeface="Inter"/>
                <a:cs typeface="Inter"/>
              </a:rPr>
              <a:t>Heat Safety: Protect Those at Greater Risk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190500" y="5269260"/>
            <a:ext cx="7315200" cy="3314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6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40" b="0" i="0" u="none" spc="0" dirty="0">
                <a:solidFill>
                  <a:srgbClr val="ffffff">
                    <a:alpha val="85882"/>
                  </a:srgbClr>
                </a:solidFill>
                <a:latin typeface="Source Sans 3"/>
                <a:ea typeface="Source Sans 3"/>
                <a:cs typeface="Source Sans 3"/>
              </a:rPr>
              <a:t>Who needs extra protection from heat and why vehicles are never safe.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e661d4d6ca4414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609600" y="1608088"/>
            <a:ext cx="1029444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" b="1" i="0" u="none" spc="134" dirty="0">
                <a:solidFill>
                  <a:srgbClr val="ffffff">
                    <a:alpha val="100000"/>
                  </a:srgbClr>
                </a:solidFill>
                <a:latin typeface="Inter"/>
                <a:ea typeface="Inter"/>
                <a:cs typeface="Inter"/>
              </a:rPr>
              <a:t>HEAT SAFETY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609600" y="2032248"/>
            <a:ext cx="6411218" cy="13419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50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92" b="1" i="0" u="none" spc="-175" dirty="0">
                <a:solidFill>
                  <a:srgbClr val="ffffff">
                    <a:alpha val="100000"/>
                  </a:srgbClr>
                </a:solidFill>
                <a:latin typeface="Inter"/>
                <a:ea typeface="Inter"/>
                <a:cs typeface="Inter"/>
              </a:rPr>
              <a:t>Heat Puts Some People at Greater Risk</a:t>
            </a:r>
          </a:p>
        </p:txBody>
      </p:sp>
      <p:sp>
        <p:nvSpPr>
          <p:cNvPr id="5" name="Text 3"/>
          <p:cNvSpPr txBox="1"/>
          <p:nvPr/>
        </p:nvSpPr>
        <p:spPr>
          <a:xfrm xmlns:a="http://schemas.openxmlformats.org/drawingml/2006/main" rot="0">
            <a:off x="7696200" y="2869257"/>
            <a:ext cx="3886200" cy="5745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2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60" b="0" i="0" u="none" spc="0" dirty="0">
                <a:solidFill>
                  <a:srgbClr val="ffffff">
                    <a:alpha val="85882"/>
                  </a:srgbClr>
                </a:solidFill>
                <a:latin typeface="Source Sans 3"/>
                <a:ea typeface="Source Sans 3"/>
                <a:cs typeface="Source Sans 3"/>
              </a:rPr>
              <a:t>Know who needs extra protection and why a locked vehicle can become deadly.</a:t>
            </a:r>
          </a:p>
        </p:txBody>
      </p:sp>
      <p:sp>
        <p:nvSpPr>
          <p:cNvPr id="6" name="Text 4"/>
          <p:cNvSpPr txBox="1"/>
          <p:nvPr/>
        </p:nvSpPr>
        <p:spPr>
          <a:xfrm xmlns:a="http://schemas.openxmlformats.org/drawingml/2006/main" rot="0">
            <a:off x="872430" y="4011067"/>
            <a:ext cx="6226820" cy="5530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1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52" b="0" i="0" u="none" spc="0" dirty="0">
                <a:solidFill>
                  <a:srgbClr val="0b1324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Heat can cause illness and can worsen existing health conditions. Everyone is vulnerable, but risk is not shared equally.</a:t>
            </a:r>
          </a:p>
        </p:txBody>
      </p:sp>
      <p:sp>
        <p:nvSpPr>
          <p:cNvPr id="7" name="Text 5"/>
          <p:cNvSpPr txBox="1"/>
          <p:nvPr/>
        </p:nvSpPr>
        <p:spPr>
          <a:xfrm xmlns:a="http://schemas.openxmlformats.org/drawingml/2006/main" rot="0">
            <a:off x="925711" y="4716512"/>
            <a:ext cx="414338" cy="189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4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33" b="0" i="0" u="none" spc="0" dirty="0">
                <a:solidFill>
                  <a:srgbClr val="1e3a8a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[noaa-1]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c91fcf7a0d47ac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609600" y="1223814"/>
            <a:ext cx="1097280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" b="1" i="0" u="none" spc="134" dirty="0">
                <a:solidFill>
                  <a:srgbClr val="1e3a8a">
                    <a:alpha val="100000"/>
                  </a:srgbClr>
                </a:solidFill>
                <a:latin typeface="Inter"/>
                <a:ea typeface="Inter"/>
                <a:cs typeface="Inter"/>
              </a:rPr>
              <a:t>HIGHER RISK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609600" y="1491853"/>
            <a:ext cx="7233642" cy="1178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44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24" b="1" i="0" u="none" spc="-148" dirty="0">
                <a:solidFill>
                  <a:srgbClr val="1e3a8a">
                    <a:alpha val="100000"/>
                  </a:srgbClr>
                </a:solidFill>
                <a:latin typeface="Inter"/>
                <a:ea typeface="Inter"/>
                <a:cs typeface="Inter"/>
              </a:rPr>
              <a:t>Three Groups Need Extra Heat Protection</a:t>
            </a:r>
          </a:p>
        </p:txBody>
      </p:sp>
      <p:sp>
        <p:nvSpPr>
          <p:cNvPr id="5" name="Text 3"/>
          <p:cNvSpPr txBox="1"/>
          <p:nvPr/>
        </p:nvSpPr>
        <p:spPr>
          <a:xfrm xmlns:a="http://schemas.openxmlformats.org/drawingml/2006/main" rot="0">
            <a:off x="971550" y="3413522"/>
            <a:ext cx="277118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0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24" b="1" i="0" u="none" spc="-64" dirty="0">
                <a:solidFill>
                  <a:srgbClr val="0b1324">
                    <a:alpha val="100000"/>
                  </a:srgbClr>
                </a:solidFill>
                <a:latin typeface="Inter"/>
                <a:ea typeface="Inter"/>
                <a:cs typeface="Inter"/>
              </a:rPr>
              <a:t>Older adults</a:t>
            </a:r>
          </a:p>
        </p:txBody>
      </p:sp>
      <p:sp>
        <p:nvSpPr>
          <p:cNvPr id="6" name="Text 4"/>
          <p:cNvSpPr txBox="1"/>
          <p:nvPr/>
        </p:nvSpPr>
        <p:spPr>
          <a:xfrm xmlns:a="http://schemas.openxmlformats.org/drawingml/2006/main" rot="0">
            <a:off x="971550" y="3854797"/>
            <a:ext cx="2771180" cy="4937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6" b="0" i="0" u="none" spc="0" dirty="0">
                <a:solidFill>
                  <a:srgbClr val="475467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Risk rises with disease, medication use, living alone, or limited mobility.</a:t>
            </a:r>
          </a:p>
        </p:txBody>
      </p:sp>
      <p:sp>
        <p:nvSpPr>
          <p:cNvPr id="7" name="Text 5"/>
          <p:cNvSpPr txBox="1"/>
          <p:nvPr/>
        </p:nvSpPr>
        <p:spPr>
          <a:xfrm xmlns:a="http://schemas.openxmlformats.org/drawingml/2006/main" rot="0">
            <a:off x="1024830" y="4569470"/>
            <a:ext cx="414338" cy="189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4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33" b="0" i="0" u="none" spc="0" dirty="0">
                <a:solidFill>
                  <a:srgbClr val="1e3a8a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[noaa-1]</a:t>
            </a:r>
          </a:p>
        </p:txBody>
      </p:sp>
      <p:sp>
        <p:nvSpPr>
          <p:cNvPr id="8" name="Text 6"/>
          <p:cNvSpPr txBox="1"/>
          <p:nvPr/>
        </p:nvSpPr>
        <p:spPr>
          <a:xfrm xmlns:a="http://schemas.openxmlformats.org/drawingml/2006/main" rot="0">
            <a:off x="4710410" y="3413522"/>
            <a:ext cx="2771180" cy="5329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0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24" b="1" i="0" u="none" spc="-64" dirty="0">
                <a:solidFill>
                  <a:srgbClr val="0b1324">
                    <a:alpha val="100000"/>
                  </a:srgbClr>
                </a:solidFill>
                <a:latin typeface="Inter"/>
                <a:ea typeface="Inter"/>
                <a:cs typeface="Inter"/>
              </a:rPr>
              <a:t>People with chronic conditions</a:t>
            </a:r>
          </a:p>
        </p:txBody>
      </p:sp>
      <p:sp>
        <p:nvSpPr>
          <p:cNvPr id="9" name="Text 7"/>
          <p:cNvSpPr txBox="1"/>
          <p:nvPr/>
        </p:nvSpPr>
        <p:spPr>
          <a:xfrm xmlns:a="http://schemas.openxmlformats.org/drawingml/2006/main" rot="0">
            <a:off x="4710410" y="4121051"/>
            <a:ext cx="2771180" cy="740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6" b="0" i="0" u="none" spc="0" dirty="0">
                <a:solidFill>
                  <a:srgbClr val="475467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A heat wave can trigger more serious health problems than it does for healthy people.</a:t>
            </a:r>
          </a:p>
        </p:txBody>
      </p:sp>
      <p:sp>
        <p:nvSpPr>
          <p:cNvPr id="10" name="Text 8"/>
          <p:cNvSpPr txBox="1"/>
          <p:nvPr/>
        </p:nvSpPr>
        <p:spPr>
          <a:xfrm xmlns:a="http://schemas.openxmlformats.org/drawingml/2006/main" rot="0">
            <a:off x="4763691" y="5082629"/>
            <a:ext cx="414338" cy="189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4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33" b="0" i="0" u="none" spc="0" dirty="0">
                <a:solidFill>
                  <a:srgbClr val="1e3a8a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[noaa-1]</a:t>
            </a:r>
          </a:p>
        </p:txBody>
      </p:sp>
      <p:sp>
        <p:nvSpPr>
          <p:cNvPr id="11" name="Text 9"/>
          <p:cNvSpPr txBox="1"/>
          <p:nvPr/>
        </p:nvSpPr>
        <p:spPr>
          <a:xfrm xmlns:a="http://schemas.openxmlformats.org/drawingml/2006/main" rot="0">
            <a:off x="8449270" y="3413522"/>
            <a:ext cx="277118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0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24" b="1" i="0" u="none" spc="-64" dirty="0">
                <a:solidFill>
                  <a:srgbClr val="0b1324">
                    <a:alpha val="100000"/>
                  </a:srgbClr>
                </a:solidFill>
                <a:latin typeface="Inter"/>
                <a:ea typeface="Inter"/>
                <a:cs typeface="Inter"/>
              </a:rPr>
              <a:t>Pregnant women</a:t>
            </a:r>
          </a:p>
        </p:txBody>
      </p:sp>
      <p:sp>
        <p:nvSpPr>
          <p:cNvPr id="12" name="Text 10"/>
          <p:cNvSpPr txBox="1"/>
          <p:nvPr/>
        </p:nvSpPr>
        <p:spPr>
          <a:xfrm xmlns:a="http://schemas.openxmlformats.org/drawingml/2006/main" rot="0">
            <a:off x="8449270" y="3854797"/>
            <a:ext cx="2771180" cy="4937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208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6" b="0" i="0" u="none" spc="0" dirty="0">
                <a:solidFill>
                  <a:srgbClr val="475467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Extreme heat is associated with adverse birth outcomes, including preterm birth.</a:t>
            </a:r>
          </a:p>
        </p:txBody>
      </p:sp>
      <p:sp>
        <p:nvSpPr>
          <p:cNvPr id="13" name="Text 11"/>
          <p:cNvSpPr txBox="1"/>
          <p:nvPr/>
        </p:nvSpPr>
        <p:spPr>
          <a:xfrm xmlns:a="http://schemas.openxmlformats.org/drawingml/2006/main" rot="0">
            <a:off x="8502551" y="4569470"/>
            <a:ext cx="414338" cy="189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4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33" b="0" i="0" u="none" spc="0" dirty="0">
                <a:solidFill>
                  <a:srgbClr val="1e3a8a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[noaa-1]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765a47c31a42aa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609600" y="1497955"/>
            <a:ext cx="1097280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" b="1" i="0" u="none" spc="134" dirty="0">
                <a:solidFill>
                  <a:srgbClr val="1e3a8a">
                    <a:alpha val="100000"/>
                  </a:srgbClr>
                </a:solidFill>
                <a:latin typeface="Inter"/>
                <a:ea typeface="Inter"/>
                <a:cs typeface="Inter"/>
              </a:rPr>
              <a:t>CHILDREN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609600" y="1765995"/>
            <a:ext cx="7233642" cy="1178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44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24" b="1" i="0" u="none" spc="-148" dirty="0">
                <a:solidFill>
                  <a:srgbClr val="1e3a8a">
                    <a:alpha val="100000"/>
                  </a:srgbClr>
                </a:solidFill>
                <a:latin typeface="Inter"/>
                <a:ea typeface="Inter"/>
                <a:cs typeface="Inter"/>
              </a:rPr>
              <a:t>Young Children Adapt Less Readily to Heat</a:t>
            </a:r>
          </a:p>
        </p:txBody>
      </p:sp>
      <p:sp>
        <p:nvSpPr>
          <p:cNvPr id="5" name="Text 3"/>
          <p:cNvSpPr txBox="1"/>
          <p:nvPr/>
        </p:nvSpPr>
        <p:spPr>
          <a:xfrm xmlns:a="http://schemas.openxmlformats.org/drawingml/2006/main" rot="0">
            <a:off x="609600" y="3325713"/>
            <a:ext cx="7315200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2828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2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60" b="0" i="0" u="none" spc="0" dirty="0">
                <a:solidFill>
                  <a:srgbClr val="475467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Infants and young children are particularly vulnerable to heat-related illness and death.</a:t>
            </a:r>
          </a:p>
        </p:txBody>
      </p:sp>
      <p:sp>
        <p:nvSpPr>
          <p:cNvPr id="6" name="Text 4"/>
          <p:cNvSpPr txBox="1"/>
          <p:nvPr/>
        </p:nvSpPr>
        <p:spPr>
          <a:xfrm xmlns:a="http://schemas.openxmlformats.org/drawingml/2006/main" rot="0">
            <a:off x="872430" y="4180433"/>
            <a:ext cx="5557838" cy="4937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6" b="0" i="0" u="none" spc="0" dirty="0">
                <a:solidFill>
                  <a:srgbClr val="475467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Their bodies are less able to adapt to heat than adult bodies. Infants are specifically included in this higher-risk group.</a:t>
            </a:r>
          </a:p>
        </p:txBody>
      </p:sp>
      <p:sp>
        <p:nvSpPr>
          <p:cNvPr id="7" name="Text 5"/>
          <p:cNvSpPr txBox="1"/>
          <p:nvPr/>
        </p:nvSpPr>
        <p:spPr>
          <a:xfrm xmlns:a="http://schemas.openxmlformats.org/drawingml/2006/main" rot="0">
            <a:off x="925711" y="4826645"/>
            <a:ext cx="414338" cy="189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4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33" b="0" i="0" u="none" spc="0" dirty="0">
                <a:solidFill>
                  <a:srgbClr val="1e3a8a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[noaa-1]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8194e59f40489b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5457230" y="533400"/>
            <a:ext cx="1277392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ctr" rtl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" b="1" i="0" u="none" spc="134" dirty="0">
                <a:solidFill>
                  <a:srgbClr val="f3f5f9">
                    <a:alpha val="100000"/>
                  </a:srgbClr>
                </a:solidFill>
                <a:latin typeface="Inter"/>
                <a:ea typeface="Inter"/>
                <a:cs typeface="Inter"/>
              </a:rPr>
              <a:t>VEHICLE SAFETY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2804815" y="801439"/>
            <a:ext cx="658237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ctr" rtl="0">
              <a:lnSpc>
                <a:spcPts val="44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24" b="1" i="0" u="none" spc="-148" dirty="0">
                <a:solidFill>
                  <a:srgbClr val="f3f5f9">
                    <a:alpha val="100000"/>
                  </a:srgbClr>
                </a:solidFill>
                <a:latin typeface="Inter"/>
                <a:ea typeface="Inter"/>
                <a:cs typeface="Inter"/>
              </a:rPr>
              <a:t>A Locked Car Is Never Safe</a:t>
            </a:r>
          </a:p>
        </p:txBody>
      </p:sp>
      <p:sp>
        <p:nvSpPr>
          <p:cNvPr id="5" name="Text 3"/>
          <p:cNvSpPr txBox="1"/>
          <p:nvPr/>
        </p:nvSpPr>
        <p:spPr>
          <a:xfrm xmlns:a="http://schemas.openxmlformats.org/drawingml/2006/main" rot="0">
            <a:off x="3686175" y="2011710"/>
            <a:ext cx="4819650" cy="5832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rtl="0">
              <a:lnSpc>
                <a:spcPts val="22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80" b="1" i="0" u="none" spc="0" dirty="0">
                <a:solidFill>
                  <a:srgbClr val="0b1324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""It is NEVER safe to leave a child, disabled person or pet locked in a car, even in the winter.""</a:t>
            </a:r>
          </a:p>
        </p:txBody>
      </p:sp>
      <p:sp>
        <p:nvSpPr>
          <p:cNvPr id="6" name="Text 4"/>
          <p:cNvSpPr txBox="1"/>
          <p:nvPr/>
        </p:nvSpPr>
        <p:spPr>
          <a:xfrm xmlns:a="http://schemas.openxmlformats.org/drawingml/2006/main" rot="0">
            <a:off x="3686175" y="2701975"/>
            <a:ext cx="4819650" cy="1920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rtl="0">
              <a:lnSpc>
                <a:spcPts val="15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80" b="1" i="0" u="none" spc="0" dirty="0">
                <a:solidFill>
                  <a:srgbClr val="475467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- National Weather Service</a:t>
            </a:r>
          </a:p>
        </p:txBody>
      </p:sp>
      <p:sp>
        <p:nvSpPr>
          <p:cNvPr id="7" name="Text 5"/>
          <p:cNvSpPr txBox="1"/>
          <p:nvPr/>
        </p:nvSpPr>
        <p:spPr>
          <a:xfrm xmlns:a="http://schemas.openxmlformats.org/drawingml/2006/main" rot="0">
            <a:off x="5915471" y="3113038"/>
            <a:ext cx="414338" cy="189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ctr" rtl="0">
              <a:lnSpc>
                <a:spcPts val="14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33" b="0" i="0" u="none" spc="0" dirty="0">
                <a:solidFill>
                  <a:srgbClr val="f3f5f9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[noaa-1]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a93ef8dc7c4ba0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609600" y="1497955"/>
            <a:ext cx="10972800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" b="1" i="0" u="none" spc="134" dirty="0">
                <a:solidFill>
                  <a:srgbClr val="1e3a8a">
                    <a:alpha val="100000"/>
                  </a:srgbClr>
                </a:solidFill>
                <a:latin typeface="Inter"/>
                <a:ea typeface="Inter"/>
                <a:cs typeface="Inter"/>
              </a:rPr>
              <a:t>ACT EARLY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609600" y="1765995"/>
            <a:ext cx="7233642" cy="1178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44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24" b="1" i="0" u="none" spc="-148" dirty="0">
                <a:solidFill>
                  <a:srgbClr val="1e3a8a">
                    <a:alpha val="100000"/>
                  </a:srgbClr>
                </a:solidFill>
                <a:latin typeface="Inter"/>
                <a:ea typeface="Inter"/>
                <a:cs typeface="Inter"/>
              </a:rPr>
              <a:t>The Danger Is Not Limited to Summer</a:t>
            </a:r>
          </a:p>
        </p:txBody>
      </p:sp>
      <p:sp>
        <p:nvSpPr>
          <p:cNvPr id="5" name="Text 3"/>
          <p:cNvSpPr txBox="1"/>
          <p:nvPr/>
        </p:nvSpPr>
        <p:spPr>
          <a:xfrm xmlns:a="http://schemas.openxmlformats.org/drawingml/2006/main" rot="0">
            <a:off x="609600" y="3325713"/>
            <a:ext cx="7315200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22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60" b="0" i="0" u="none" spc="0" dirty="0">
                <a:solidFill>
                  <a:srgbClr val="475467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A child can die in 10 minutes inside a car.</a:t>
            </a:r>
          </a:p>
        </p:txBody>
      </p:sp>
      <p:sp>
        <p:nvSpPr>
          <p:cNvPr id="6" name="Text 4"/>
          <p:cNvSpPr txBox="1"/>
          <p:nvPr/>
        </p:nvSpPr>
        <p:spPr>
          <a:xfrm xmlns:a="http://schemas.openxmlformats.org/drawingml/2006/main" rot="0">
            <a:off x="872430" y="4180433"/>
            <a:ext cx="5557838" cy="4937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96" b="0" i="0" u="none" spc="0" dirty="0">
                <a:solidFill>
                  <a:srgbClr val="475467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Reported child deaths occur as early as April and continue into December in southern states. The source reports 31 children died in hot cars in 2025.</a:t>
            </a:r>
          </a:p>
        </p:txBody>
      </p:sp>
      <p:sp>
        <p:nvSpPr>
          <p:cNvPr id="7" name="Text 5"/>
          <p:cNvSpPr txBox="1"/>
          <p:nvPr/>
        </p:nvSpPr>
        <p:spPr>
          <a:xfrm xmlns:a="http://schemas.openxmlformats.org/drawingml/2006/main" rot="0">
            <a:off x="925711" y="4826645"/>
            <a:ext cx="414338" cy="1896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4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33" b="0" i="0" u="none" spc="0" dirty="0">
                <a:solidFill>
                  <a:srgbClr val="1e3a8a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[noaa-1]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2409c395eb4070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5586710" y="1570583"/>
            <a:ext cx="1018431" cy="146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ctr" rtl="0">
              <a:lnSpc>
                <a:spcPts val="115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60" b="1" i="0" u="none" spc="134" dirty="0">
                <a:solidFill>
                  <a:srgbClr val="ffffff">
                    <a:alpha val="100000"/>
                  </a:srgbClr>
                </a:solidFill>
                <a:latin typeface="Inter"/>
                <a:ea typeface="Inter"/>
                <a:cs typeface="Inter"/>
              </a:rPr>
              <a:t>TAKE ACTION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2479179" y="1838623"/>
            <a:ext cx="7233642" cy="1178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ctr" rtl="0">
              <a:lnSpc>
                <a:spcPts val="44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24" b="1" i="0" u="none" spc="-148" dirty="0">
                <a:solidFill>
                  <a:srgbClr val="ffffff">
                    <a:alpha val="100000"/>
                  </a:srgbClr>
                </a:solidFill>
                <a:latin typeface="Inter"/>
                <a:ea typeface="Inter"/>
                <a:cs typeface="Inter"/>
              </a:rPr>
              <a:t>Keep Children and Pets Out of Locked Cars</a:t>
            </a:r>
          </a:p>
        </p:txBody>
      </p:sp>
      <p:sp>
        <p:nvSpPr>
          <p:cNvPr id="5" name="Text 3"/>
          <p:cNvSpPr txBox="1"/>
          <p:nvPr/>
        </p:nvSpPr>
        <p:spPr>
          <a:xfrm xmlns:a="http://schemas.openxmlformats.org/drawingml/2006/main" rot="0">
            <a:off x="3888135" y="3398341"/>
            <a:ext cx="4415582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9"/>
          </a:bodyPr>
          <a:lstStyle xmlns:a="http://schemas.openxmlformats.org/drawingml/2006/main"/>
          <a:p xmlns:a="http://schemas.openxmlformats.org/drawingml/2006/main">
            <a:pPr algn="ctr" rtl="0">
              <a:lnSpc>
                <a:spcPts val="22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60" b="0" i="0" u="none" spc="0" dirty="0">
                <a:solidFill>
                  <a:srgbClr val="ffffff">
                    <a:alpha val="85882"/>
                  </a:srgbClr>
                </a:solidFill>
                <a:latin typeface="Source Sans 3"/>
                <a:ea typeface="Source Sans 3"/>
                <a:cs typeface="Source Sans 3"/>
              </a:rPr>
              <a:t>Review the vehicle safety rule before the next hot day.</a:t>
            </a:r>
          </a:p>
        </p:txBody>
      </p:sp>
      <p:sp>
        <p:nvSpPr>
          <p:cNvPr id="6" name="Text 4"/>
          <p:cNvSpPr txBox="1"/>
          <p:nvPr/>
        </p:nvSpPr>
        <p:spPr>
          <a:xfrm xmlns:a="http://schemas.openxmlformats.org/drawingml/2006/main" rot="0">
            <a:off x="5554742" y="4691211"/>
            <a:ext cx="1082367" cy="1942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 fontScale="90904"/>
          </a:bodyPr>
          <a:lstStyle xmlns:a="http://schemas.openxmlformats.org/drawingml/2006/main"/>
          <a:p xmlns:a="http://schemas.openxmlformats.org/drawingml/2006/main">
            <a:pPr algn="ctr" rtl="0">
              <a:lnSpc>
                <a:spcPts val="11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40" b="1" i="0" u="none" spc="0" dirty="0">
                <a:solidFill>
                  <a:srgbClr val="ffffff">
                    <a:alpha val="100000"/>
                  </a:srgbClr>
                </a:solidFill>
                <a:latin typeface="Inter"/>
                <a:ea typeface="Inter"/>
                <a:cs typeface="Inter"/>
              </a:rPr>
              <a:t>Review the rule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pic>
        <p:nvPicPr>
          <p:cNvPr id="2" name="Stanza artwork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73e503e872467b"/>
          <a:stretch xmlns:a="http://schemas.openxmlformats.org/drawingml/2006/main">
            <a:fillRect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1"/>
          <p:cNvSpPr txBox="1"/>
          <p:nvPr/>
        </p:nvSpPr>
        <p:spPr>
          <a:xfrm xmlns:a="http://schemas.openxmlformats.org/drawingml/2006/main" rot="0">
            <a:off x="609600" y="2866876"/>
            <a:ext cx="10972800" cy="3950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31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44" b="1" i="0" u="none" spc="0" dirty="0">
                <a:solidFill>
                  <a:srgbClr val="0b1324">
                    <a:alpha val="100000"/>
                  </a:srgbClr>
                </a:solidFill>
                <a:latin typeface="Source Sans 3"/>
                <a:ea typeface="Source Sans 3"/>
                <a:cs typeface="Source Sans 3"/>
              </a:rPr>
              <a:t>References</a:t>
            </a:r>
          </a:p>
        </p:txBody>
      </p:sp>
      <p:sp>
        <p:nvSpPr>
          <p:cNvPr id="4" name="Text 2"/>
          <p:cNvSpPr txBox="1"/>
          <p:nvPr/>
        </p:nvSpPr>
        <p:spPr>
          <a:xfrm xmlns:a="http://schemas.openxmlformats.org/drawingml/2006/main" rot="0">
            <a:off x="777180" y="3717994"/>
            <a:ext cx="10805220" cy="217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/>
          <a:p xmlns:a="http://schemas.openxmlformats.org/drawingml/2006/main">
            <a:pPr algn="l" rtl="0">
              <a:lnSpc>
                <a:spcPts val="17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40" b="0" i="0" u="sng" spc="0" dirty="0">
                <a:solidFill>
                  <a:srgbClr val="1e3a8a">
                    <a:alpha val="100000"/>
                  </a:srgbClr>
                </a:solidFill>
                <a:latin typeface="Source Sans 3"/>
                <a:ea typeface="Source Sans 3"/>
                <a:cs typeface="Source Sans 3"/>
                <a:hlinkClick xmlns:r="http://schemas.openxmlformats.org/officeDocument/2006/relationships" r:id="R3095296becf64013"/>
              </a:rPr>
              <a:t>Heat Safety Resources</a:t>
            </a:r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a="http://schemas.openxmlformats.org/drawingml/2006/main" name="BrandTheme">
  <a:themeElements>
    <a:clrScheme name="BrandColours">
      <a:dk1>
        <a:srgbClr val="000000"/>
      </a:dk1>
      <a:lt1>
        <a:srgbClr val="FFFFFF"/>
      </a:lt1>
      <a:dk2>
        <a:srgbClr val="2E3A59"/>
      </a:dk2>
      <a:lt2>
        <a:srgbClr val="00ADEF"/>
      </a:lt2>
      <a:accent1>
        <a:srgbClr val="F2545B"/>
      </a:accent1>
      <a:accent2>
        <a:srgbClr val="00ADEF"/>
      </a:accent2>
      <a:accent3>
        <a:srgbClr val="2E3A59"/>
      </a:accent3>
      <a:accent4>
        <a:srgbClr val="FFFFFF"/>
      </a:accent4>
      <a:accent5>
        <a:srgbClr val="000000"/>
      </a:accent5>
      <a:accent6>
        <a:srgbClr val="2E3A59"/>
      </a:accent6>
      <a:hlink>
        <a:srgbClr val="00ADEF"/>
      </a:hlink>
      <a:folHlink>
        <a:srgbClr val="F2545B"/>
      </a:folHlink>
    </a:clrScheme>
    <a:fontScheme name="BrandFonts">
      <a:majorFont>
        <a:latin typeface="Arial Black"/>
        <a:ea typeface=""/>
        <a:cs typeface=""/>
      </a:majorFont>
      <a:minorFont>
        <a:latin typeface="Calibri"/>
        <a:ea typeface=""/>
        <a:cs typeface=""/>
      </a:minorFont>
    </a:fontScheme>
    <a:fmtScheme name="BrandFormats">
      <a:fillStyleLst>
        <a:solidFill>
          <a:schemeClr val="phClr"/>
        </a:solidFill>
        <a:solidFill>
          <a:schemeClr val="accent1"/>
        </a:solidFill>
        <a:solidFill>
          <a:schemeClr val="accent2"/>
        </a:solidFill>
      </a:fillStyleLst>
      <a:lnStyleLst>
        <a:ln w="9525" cap="flat" cmpd="sng" algn="ctr">
          <a:solidFill>
            <a:schemeClr val="phClr"/>
          </a:solidFill>
        </a:ln>
        <a:ln w="25400" cap="flat" cmpd="sng" algn="ctr">
          <a:solidFill>
            <a:schemeClr val="phClr"/>
          </a:solidFill>
        </a:ln>
        <a:ln w="38100" cap="flat" cmpd="sng" algn="ctr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accent1"/>
        </a:solidFill>
        <a:solidFill>
          <a:schemeClr val="accent2"/>
        </a:solidFill>
      </a:bgFillStyleLst>
    </a:fmtScheme>
  </a:themeElements>
  <a:objectDefaults/>
  <a:extraClrSchemeLst/>
</a:theme>
</file>