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xml version="1.0" encoding="utf-8"?><Relationships xmlns="http://schemas.openxmlformats.org/package/2006/relationships"><Relationship Type="http://schemas.openxmlformats.org/officeDocument/2006/relationships/officeDocument" Target="ppt/presentation.xml" Id="R422c9dedb7fc4af1" /></Relationships>
</file>

<file path=ppt/presentation.xml><?xml version="1.0" encoding="utf-8"?>
<p:presentation xmlns:p="http://schemas.openxmlformats.org/presentationml/2006/main">
  <p:sldMasterIdLst>
    <p:sldMasterId xmlns:r="http://schemas.openxmlformats.org/officeDocument/2006/relationships" id="2147483648" r:id="R85e63249a4d04245"/>
  </p:sldMasterIdLst>
  <p:sldIdLst>
    <p:sldId xmlns:r="http://schemas.openxmlformats.org/officeDocument/2006/relationships" id="256" r:id="R2079affe766d41f8"/>
    <p:sldId xmlns:r="http://schemas.openxmlformats.org/officeDocument/2006/relationships" id="257" r:id="R24cf7e5c02c34d7d"/>
    <p:sldId xmlns:r="http://schemas.openxmlformats.org/officeDocument/2006/relationships" id="258" r:id="R8b3f78896ec84bc0"/>
    <p:sldId xmlns:r="http://schemas.openxmlformats.org/officeDocument/2006/relationships" id="259" r:id="R6c690e3b5fe64830"/>
    <p:sldId xmlns:r="http://schemas.openxmlformats.org/officeDocument/2006/relationships" id="260" r:id="R55d17c92f0484ecf"/>
    <p:sldId xmlns:r="http://schemas.openxmlformats.org/officeDocument/2006/relationships" id="261" r:id="R878df5ad8e534997"/>
    <p:sldId xmlns:r="http://schemas.openxmlformats.org/officeDocument/2006/relationships" id="262" r:id="R57a8371955864580"/>
  </p:sldIdLst>
  <p:sldSz cx="12192000" cy="6858000"/>
  <p:notesSz cx="6858000" cy="9144000"/>
</p:presentation>
</file>

<file path=ppt/_rels/presentation.xml.rels><?xml version="1.0" encoding="utf-8"?><Relationships xmlns="http://schemas.openxmlformats.org/package/2006/relationships"><Relationship Type="http://schemas.openxmlformats.org/officeDocument/2006/relationships/slideMaster" Target="slideMasters/slideMaster1.xml" Id="R85e63249a4d04245" /><Relationship Type="http://schemas.openxmlformats.org/officeDocument/2006/relationships/theme" Target="theme/theme1.xml" Id="Rdbb4f6c1b9a24880" /><Relationship Type="http://schemas.openxmlformats.org/officeDocument/2006/relationships/slide" Target="slides/slide1.xml" Id="R2079affe766d41f8" /><Relationship Type="http://schemas.openxmlformats.org/officeDocument/2006/relationships/slide" Target="slides/slide2.xml" Id="R24cf7e5c02c34d7d" /><Relationship Type="http://schemas.openxmlformats.org/officeDocument/2006/relationships/slide" Target="slides/slide3.xml" Id="R8b3f78896ec84bc0" /><Relationship Type="http://schemas.openxmlformats.org/officeDocument/2006/relationships/slide" Target="slides/slide4.xml" Id="R6c690e3b5fe64830" /><Relationship Type="http://schemas.openxmlformats.org/officeDocument/2006/relationships/slide" Target="slides/slide5.xml" Id="R55d17c92f0484ecf" /><Relationship Type="http://schemas.openxmlformats.org/officeDocument/2006/relationships/slide" Target="slides/slide6.xml" Id="R878df5ad8e534997" /><Relationship Type="http://schemas.openxmlformats.org/officeDocument/2006/relationships/slide" Target="slides/slide7.xml" Id="R57a8371955864580" /></Relationships>
</file>

<file path=ppt/slideLayouts/_rels/slideLayout1.xml.rels><?xml version="1.0" encoding="utf-8"?><Relationships xmlns="http://schemas.openxmlformats.org/package/2006/relationships"><Relationship Type="http://schemas.openxmlformats.org/officeDocument/2006/relationships/slideMaster" Target="../slideMasters/slideMaster1.xml" Id="R7a04ee0ccf804f1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a:off x="0" y="0"/>
          <a:ext cx="0" cy="0"/>
          <a:chOff x="0" y="0"/>
          <a:chExt cx="0" cy="0"/>
        </a:xfrm>
      </p:grpSpPr>
    </p:spTree>
  </p:cSld>
  <p:clrMapOvr>
    <a:masterClrMapping xmlns:a="http://schemas.openxmlformats.org/drawingml/2006/main"/>
  </p:clrMapOvr>
</p:sldLayout>
</file>

<file path=ppt/slideMasters/_rels/slideMaster1.xml.rels><?xml version="1.0" encoding="utf-8"?><Relationships xmlns="http://schemas.openxmlformats.org/package/2006/relationships"><Relationship Type="http://schemas.openxmlformats.org/officeDocument/2006/relationships/slideLayout" Target="../slideLayouts/slideLayout1.xml" Id="R24fca6b6f0ea4d26" /><Relationship Type="http://schemas.openxmlformats.org/officeDocument/2006/relationships/theme" Target="../theme/theme1.xml" Id="Ra95a57cff44b429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a:off x="0" y="0"/>
          <a:ext cx="0" cy="0"/>
          <a:chOff x="0" y="0"/>
          <a:chExt cx="0" cy="0"/>
        </a:xfrm>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fca6b6f0ea4d26"/>
  </p:sldLayoutIdLst>
  <p:txStyles>
    <p:titleStyle>
      <a:lvl1pPr xmlns:a="http://schemas.openxmlformats.org/drawingml/2006/main"/>
    </p:titleStyle>
    <p:bodyStyle>
      <a:lvl1pPr xmlns:a="http://schemas.openxmlformats.org/drawingml/2006/main"/>
    </p:bodyStyle>
    <p:otherStyle/>
  </p:txStyles>
</p:sldMaster>
</file>

<file path=ppt/slides/_rels/slide1.xml.rels><?xml version="1.0" encoding="utf-8"?><Relationships xmlns="http://schemas.openxmlformats.org/package/2006/relationships"><Relationship Type="http://schemas.openxmlformats.org/officeDocument/2006/relationships/slideLayout" Target="../slideLayouts/slideLayout1.xml" Id="R302e2591a6234c5a" /><Relationship Type="http://schemas.openxmlformats.org/officeDocument/2006/relationships/image" Target="../media/image.png" Id="Rc7876ab143964d67" /></Relationships>
</file>

<file path=ppt/slides/_rels/slide2.xml.rels><?xml version="1.0" encoding="utf-8"?><Relationships xmlns="http://schemas.openxmlformats.org/package/2006/relationships"><Relationship Type="http://schemas.openxmlformats.org/officeDocument/2006/relationships/slideLayout" Target="../slideLayouts/slideLayout1.xml" Id="R1956f672dfe9473c" /><Relationship Type="http://schemas.openxmlformats.org/officeDocument/2006/relationships/image" Target="../media/image2.png" Id="Rb49925a093d14147" /></Relationships>
</file>

<file path=ppt/slides/_rels/slide3.xml.rels><?xml version="1.0" encoding="utf-8"?><Relationships xmlns="http://schemas.openxmlformats.org/package/2006/relationships"><Relationship Type="http://schemas.openxmlformats.org/officeDocument/2006/relationships/slideLayout" Target="../slideLayouts/slideLayout1.xml" Id="R35c304e83e9e4133" /><Relationship Type="http://schemas.openxmlformats.org/officeDocument/2006/relationships/image" Target="../media/image3.png" Id="Rbb123ed91d56410a" /></Relationships>
</file>

<file path=ppt/slides/_rels/slide4.xml.rels><?xml version="1.0" encoding="utf-8"?><Relationships xmlns="http://schemas.openxmlformats.org/package/2006/relationships"><Relationship Type="http://schemas.openxmlformats.org/officeDocument/2006/relationships/slideLayout" Target="../slideLayouts/slideLayout1.xml" Id="Re7e9505588b94695" /><Relationship Type="http://schemas.openxmlformats.org/officeDocument/2006/relationships/image" Target="../media/image4.png" Id="R1229205178624fad" /></Relationships>
</file>

<file path=ppt/slides/_rels/slide5.xml.rels><?xml version="1.0" encoding="utf-8"?><Relationships xmlns="http://schemas.openxmlformats.org/package/2006/relationships"><Relationship Type="http://schemas.openxmlformats.org/officeDocument/2006/relationships/slideLayout" Target="../slideLayouts/slideLayout1.xml" Id="R88977802a83a4427" /><Relationship Type="http://schemas.openxmlformats.org/officeDocument/2006/relationships/image" Target="../media/image5.png" Id="R4da10bac1a7b4dc5" /></Relationships>
</file>

<file path=ppt/slides/_rels/slide6.xml.rels><?xml version="1.0" encoding="utf-8"?><Relationships xmlns="http://schemas.openxmlformats.org/package/2006/relationships"><Relationship Type="http://schemas.openxmlformats.org/officeDocument/2006/relationships/slideLayout" Target="../slideLayouts/slideLayout1.xml" Id="R626ac9298d804fad" /><Relationship Type="http://schemas.openxmlformats.org/officeDocument/2006/relationships/image" Target="../media/image6.png" Id="Rc05143520719400c" /></Relationships>
</file>

<file path=ppt/slides/_rels/slide7.xml.rels><?xml version="1.0" encoding="utf-8"?><Relationships xmlns="http://schemas.openxmlformats.org/package/2006/relationships"><Relationship Type="http://schemas.openxmlformats.org/officeDocument/2006/relationships/slideLayout" Target="../slideLayouts/slideLayout1.xml" Id="R9d0f305bc0c243dd" /><Relationship Type="http://schemas.openxmlformats.org/officeDocument/2006/relationships/image" Target="../media/image7.png" Id="Rb458ae78e68a49f7" /></Relationships>
</file>

<file path=ppt/slides/slide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pic>
        <p:nvPicPr>
          <p:cNvPr id="2" name="Picture" descr="U.S. Electricity: Generation, Capacity, and SalesHow power is produced, kept available, and delivered to customers in 2025."/>
          <p:cNvPicPr>
            <a:picLocks xmlns:a="http://schemas.openxmlformats.org/drawingml/2006/main" noChangeAspect="1"/>
          </p:cNvPicPr>
          <p:nvPr/>
        </p:nvPicPr>
        <p:blipFill>
          <a:blip xmlns:r="http://schemas.openxmlformats.org/officeDocument/2006/relationships" xmlns:a="http://schemas.openxmlformats.org/drawingml/2006/main" r:embed="Rc7876ab143964d67" cstate="print"/>
          <a:stretch xmlns:a="http://schemas.openxmlformats.org/drawingml/2006/main">
            <a:fillRect/>
          </a:stretch>
        </p:blipFill>
        <p:spPr>
          <a:xfrm xmlns:a="http://schemas.openxmlformats.org/drawingml/2006/main">
            <a:off x="0" y="0"/>
            <a:ext cx="12192000" cy="6858000"/>
          </a:xfrm>
          <a:prstGeom xmlns:a="http://schemas.openxmlformats.org/drawingml/2006/main" prst="rect">
            <a:avLst/>
          </a:prstGeom>
        </p:spPr>
      </p:pic>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pic>
        <p:nvPicPr>
          <p:cNvPr id="2" name="Picture" descr="United StatesU.S. electricity flows through a changing systemGeneration, available capacity, and retail sales show different parts of the power system.4.43 trillionUtility generationkWh generated in 2025.[eia-1]"/>
          <p:cNvPicPr>
            <a:picLocks xmlns:a="http://schemas.openxmlformats.org/drawingml/2006/main" noChangeAspect="1"/>
          </p:cNvPicPr>
          <p:nvPr/>
        </p:nvPicPr>
        <p:blipFill>
          <a:blip xmlns:r="http://schemas.openxmlformats.org/officeDocument/2006/relationships" xmlns:a="http://schemas.openxmlformats.org/drawingml/2006/main" r:embed="Rb49925a093d14147" cstate="print"/>
          <a:stretch xmlns:a="http://schemas.openxmlformats.org/drawingml/2006/main">
            <a:fillRect/>
          </a:stretch>
        </p:blipFill>
        <p:spPr>
          <a:xfrm xmlns:a="http://schemas.openxmlformats.org/drawingml/2006/main">
            <a:off x="0" y="0"/>
            <a:ext cx="12192000" cy="6858000"/>
          </a:xfrm>
          <a:prstGeom xmlns:a="http://schemas.openxmlformats.org/drawingml/2006/main" prst="rect">
            <a:avLst/>
          </a:prstGeom>
        </p:spPr>
      </p:pic>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pic>
        <p:nvPicPr>
          <p:cNvPr id="2" name="Picture" descr="Generation mixThree source groups supply the gridFossil fuelsNatural gas, coal, and petroleum generate power through combustion-based technologies.[eia-1]Nuclear energyNuclear fission produces heat for steam turbines that generate electricity.[eia-1]Renewable energyWind, water, sunlight, biomass, and geothermal heat use distinct conversion technologies.[eia-1]"/>
          <p:cNvPicPr>
            <a:picLocks xmlns:a="http://schemas.openxmlformats.org/drawingml/2006/main" noChangeAspect="1"/>
          </p:cNvPicPr>
          <p:nvPr/>
        </p:nvPicPr>
        <p:blipFill>
          <a:blip xmlns:r="http://schemas.openxmlformats.org/officeDocument/2006/relationships" xmlns:a="http://schemas.openxmlformats.org/drawingml/2006/main" r:embed="Rbb123ed91d56410a" cstate="print"/>
          <a:stretch xmlns:a="http://schemas.openxmlformats.org/drawingml/2006/main">
            <a:fillRect/>
          </a:stretch>
        </p:blipFill>
        <p:spPr>
          <a:xfrm xmlns:a="http://schemas.openxmlformats.org/drawingml/2006/main">
            <a:off x="0" y="0"/>
            <a:ext cx="12192000" cy="6858000"/>
          </a:xfrm>
          <a:prstGeom xmlns:a="http://schemas.openxmlformats.org/drawingml/2006/main" prst="rect">
            <a:avLst/>
          </a:prstGeom>
        </p:spPr>
      </p:pic>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pic>
        <p:nvPicPr>
          <p:cNvPr id="2" name="Picture" descr="Available powerCapacity measures potential, not annual outputThe United States had 1,280,799 MW of utility-scale generating capacity at the end of 2025.Grid operators call on generators as demand changes; plants do not run at full capacity every hour. Capacity shows what the system can supply under specified conditions.[eia-2]"/>
          <p:cNvPicPr>
            <a:picLocks xmlns:a="http://schemas.openxmlformats.org/drawingml/2006/main" noChangeAspect="1"/>
          </p:cNvPicPr>
          <p:nvPr/>
        </p:nvPicPr>
        <p:blipFill>
          <a:blip xmlns:r="http://schemas.openxmlformats.org/officeDocument/2006/relationships" xmlns:a="http://schemas.openxmlformats.org/drawingml/2006/main" r:embed="R1229205178624fad" cstate="print"/>
          <a:stretch xmlns:a="http://schemas.openxmlformats.org/drawingml/2006/main">
            <a:fillRect/>
          </a:stretch>
        </p:blipFill>
        <p:spPr>
          <a:xfrm xmlns:a="http://schemas.openxmlformats.org/drawingml/2006/main">
            <a:off x="0" y="0"/>
            <a:ext cx="12192000" cy="6858000"/>
          </a:xfrm>
          <a:prstGeom xmlns:a="http://schemas.openxmlformats.org/drawingml/2006/main" prst="rect">
            <a:avLst/>
          </a:prstGeom>
        </p:spPr>
      </p:pic>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pic>
        <p:nvPicPr>
          <p:cNvPr id="2" name="Picture" descr="Portfolio shiftWind and solar now shape generator operationsWind and solar represented 17% of utility-scale generating capacity, up from 4% in 2010.Their output depends on available wind and sunlight. Implication: flexible generators increasingly adjust output to balance the grid.[eia-2]"/>
          <p:cNvPicPr>
            <a:picLocks xmlns:a="http://schemas.openxmlformats.org/drawingml/2006/main" noChangeAspect="1"/>
          </p:cNvPicPr>
          <p:nvPr/>
        </p:nvPicPr>
        <p:blipFill>
          <a:blip xmlns:r="http://schemas.openxmlformats.org/officeDocument/2006/relationships" xmlns:a="http://schemas.openxmlformats.org/drawingml/2006/main" r:embed="R4da10bac1a7b4dc5" cstate="print"/>
          <a:stretch xmlns:a="http://schemas.openxmlformats.org/drawingml/2006/main">
            <a:fillRect/>
          </a:stretch>
        </p:blipFill>
        <p:spPr>
          <a:xfrm xmlns:a="http://schemas.openxmlformats.org/drawingml/2006/main">
            <a:off x="0" y="0"/>
            <a:ext cx="12192000" cy="6858000"/>
          </a:xfrm>
          <a:prstGeom xmlns:a="http://schemas.openxmlformats.org/drawingml/2006/main" prst="rect">
            <a:avLst/>
          </a:prstGeom>
        </p:spPr>
      </p:pic>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pic>
        <p:nvPicPr>
          <p:cNvPr id="2" name="Picture" descr="Customer demandRetail sales capture most electricity consumptionU.S. retail electricity sales reached about 4,058 billion kWh in 2025.Sales are lower than generation because transmission and distribution lose energy as heat, while some customers generate electricity for direct use.[eia-2]"/>
          <p:cNvPicPr>
            <a:picLocks xmlns:a="http://schemas.openxmlformats.org/drawingml/2006/main" noChangeAspect="1"/>
          </p:cNvPicPr>
          <p:nvPr/>
        </p:nvPicPr>
        <p:blipFill>
          <a:blip xmlns:r="http://schemas.openxmlformats.org/officeDocument/2006/relationships" xmlns:a="http://schemas.openxmlformats.org/drawingml/2006/main" r:embed="Rc05143520719400c" cstate="print"/>
          <a:stretch xmlns:a="http://schemas.openxmlformats.org/drawingml/2006/main">
            <a:fillRect/>
          </a:stretch>
        </p:blipFill>
        <p:spPr>
          <a:xfrm xmlns:a="http://schemas.openxmlformats.org/drawingml/2006/main">
            <a:off x="0" y="0"/>
            <a:ext cx="12192000" cy="6858000"/>
          </a:xfrm>
          <a:prstGeom xmlns:a="http://schemas.openxmlformats.org/drawingml/2006/main" prst="rect">
            <a:avLst/>
          </a:prstGeom>
        </p:spPr>
      </p:pic>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pic>
        <p:nvPicPr>
          <p:cNvPr id="2" name="Picture" descr="SourcesEvidence behind this storySources are inserted by Stanza from trusted records.Electricity in the United States (Energy Explained)Electricity in the United States: generation, capacity, and sales (Energy Explained)"/>
          <p:cNvPicPr>
            <a:picLocks xmlns:a="http://schemas.openxmlformats.org/drawingml/2006/main" noChangeAspect="1"/>
          </p:cNvPicPr>
          <p:nvPr/>
        </p:nvPicPr>
        <p:blipFill>
          <a:blip xmlns:r="http://schemas.openxmlformats.org/officeDocument/2006/relationships" xmlns:a="http://schemas.openxmlformats.org/drawingml/2006/main" r:embed="Rb458ae78e68a49f7" cstate="print"/>
          <a:stretch xmlns:a="http://schemas.openxmlformats.org/drawingml/2006/main">
            <a:fillRect/>
          </a:stretch>
        </p:blipFill>
        <p:spPr>
          <a:xfrm xmlns:a="http://schemas.openxmlformats.org/drawingml/2006/main">
            <a:off x="0" y="0"/>
            <a:ext cx="12192000" cy="6858000"/>
          </a:xfrm>
          <a:prstGeom xmlns:a="http://schemas.openxmlformats.org/drawingml/2006/main" prst="rect">
            <a:avLst/>
          </a:prstGeom>
        </p:spPr>
      </p:pic>
    </p:spTree>
  </p:cSld>
  <p:clrMapOvr>
    <a:masterClrMapping xmlns:a="http://schemas.openxmlformats.org/drawingml/2006/main"/>
  </p:clrMapOvr>
</p:sld>
</file>

<file path=ppt/theme/theme1.xml><?xml version="1.0" encoding="utf-8"?>
<a:theme xmlns:a="http://schemas.openxmlformats.org/drawingml/2006/main" name="BrandTheme">
  <a:themeElements>
    <a:clrScheme name="BrandColours">
      <a:dk1>
        <a:srgbClr val="0F172A"/>
      </a:dk1>
      <a:lt1>
        <a:srgbClr val="FFFFFF"/>
      </a:lt1>
      <a:dk2>
        <a:srgbClr val="0EA5E9"/>
      </a:dk2>
      <a:lt2>
        <a:srgbClr val="F59E0B"/>
      </a:lt2>
      <a:accent1>
        <a:srgbClr val="0EA5E9"/>
      </a:accent1>
      <a:accent2>
        <a:srgbClr val="F59E0B"/>
      </a:accent2>
      <a:accent3>
        <a:srgbClr val="0EA5E9"/>
      </a:accent3>
      <a:accent4>
        <a:srgbClr val="FFFFFF"/>
      </a:accent4>
      <a:accent5>
        <a:srgbClr val="0F172A"/>
      </a:accent5>
      <a:accent6>
        <a:srgbClr val="0EA5E9"/>
      </a:accent6>
      <a:hlink>
        <a:srgbClr val="F59E0B"/>
      </a:hlink>
      <a:folHlink>
        <a:srgbClr val="0EA5E9"/>
      </a:folHlink>
    </a:clrScheme>
    <a:fontScheme name="BrandFonts">
      <a:majorFont>
        <a:latin typeface="Arial"/>
        <a:ea typeface=""/>
        <a:cs typeface=""/>
      </a:majorFont>
      <a:minorFont>
        <a:latin typeface="Calibri"/>
        <a:ea typeface=""/>
        <a:cs typeface=""/>
      </a:minorFont>
    </a:fontScheme>
    <a:fmtScheme name="BrandFormats">
      <a:fillStyleLst>
        <a:solidFill>
          <a:schemeClr val="phClr"/>
        </a:solidFill>
        <a:solidFill>
          <a:schemeClr val="accent1"/>
        </a:solidFill>
        <a:solidFill>
          <a:schemeClr val="accent2"/>
        </a:solidFill>
      </a:fillStyleLst>
      <a:lnStyleLst>
        <a:ln w="9525" cap="flat" cmpd="sng" algn="ctr">
          <a:solidFill>
            <a:schemeClr val="phClr"/>
          </a:solidFill>
        </a:ln>
        <a:ln w="25400" cap="flat" cmpd="sng" algn="ctr">
          <a:solidFill>
            <a:schemeClr val="phClr"/>
          </a:solidFill>
        </a:ln>
        <a:ln w="38100" cap="flat" cmpd="sng" algn="ctr">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accent1"/>
        </a:solidFill>
        <a:solidFill>
          <a:schemeClr val="accent2"/>
        </a:solidFill>
      </a:bgFillStyleLst>
    </a:fmtScheme>
  </a:themeElements>
  <a:objectDefaults/>
  <a:extraClrSchemeLst/>
</a:theme>
</file>