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png" ContentType="image/png"/>
  <Default Extension="psmdcp" ContentType="application/vnd.openxmlformats-package.core-properties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4cf4cbe1109e4835" /><Relationship Type="http://schemas.openxmlformats.org/package/2006/relationships/metadata/core-properties" Target="/package/services/metadata/core-properties/4c65b5af9f7c47d3818c2dd07e662871.psmdcp" Id="Rc4da0da50db542b0" /></Relationships>
</file>

<file path=ppt/presentation.xml><?xml version="1.0" encoding="utf-8"?>
<p:presentation xmlns:p="http://schemas.openxmlformats.org/presentationml/2006/main" rtl="0">
  <p:sldMasterIdLst>
    <p:sldMasterId xmlns:r="http://schemas.openxmlformats.org/officeDocument/2006/relationships" id="2147483648" r:id="R9684f1d6a87447af"/>
  </p:sldMasterIdLst>
  <p:sldIdLst>
    <p:sldId xmlns:r="http://schemas.openxmlformats.org/officeDocument/2006/relationships" id="256" r:id="R815f4166ff1a4e9c"/>
    <p:sldId xmlns:r="http://schemas.openxmlformats.org/officeDocument/2006/relationships" id="257" r:id="R3efae5a9fbf44c18"/>
    <p:sldId xmlns:r="http://schemas.openxmlformats.org/officeDocument/2006/relationships" id="258" r:id="Rf52d6d5b49c84b87"/>
    <p:sldId xmlns:r="http://schemas.openxmlformats.org/officeDocument/2006/relationships" id="259" r:id="Rbc5dea3d7f3b4a9e"/>
    <p:sldId xmlns:r="http://schemas.openxmlformats.org/officeDocument/2006/relationships" id="260" r:id="Rdf52e4db56bd4b9c"/>
    <p:sldId xmlns:r="http://schemas.openxmlformats.org/officeDocument/2006/relationships" id="261" r:id="R76c7cebec5674331"/>
    <p:sldId xmlns:r="http://schemas.openxmlformats.org/officeDocument/2006/relationships" id="262" r:id="R4fded27562da49f6"/>
  </p:sldIdLst>
  <p:sldSz cx="12192000" cy="6858000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684f1d6a87447af" /><Relationship Type="http://schemas.openxmlformats.org/officeDocument/2006/relationships/theme" Target="/ppt/theme/theme1.xml" Id="R8748246ec9a04100" /><Relationship Type="http://schemas.openxmlformats.org/officeDocument/2006/relationships/slide" Target="/ppt/slides/slide1.xml" Id="R815f4166ff1a4e9c" /><Relationship Type="http://schemas.openxmlformats.org/officeDocument/2006/relationships/slide" Target="/ppt/slides/slide2.xml" Id="R3efae5a9fbf44c18" /><Relationship Type="http://schemas.openxmlformats.org/officeDocument/2006/relationships/slide" Target="/ppt/slides/slide3.xml" Id="Rf52d6d5b49c84b87" /><Relationship Type="http://schemas.openxmlformats.org/officeDocument/2006/relationships/slide" Target="/ppt/slides/slide4.xml" Id="Rbc5dea3d7f3b4a9e" /><Relationship Type="http://schemas.openxmlformats.org/officeDocument/2006/relationships/slide" Target="/ppt/slides/slide5.xml" Id="Rdf52e4db56bd4b9c" /><Relationship Type="http://schemas.openxmlformats.org/officeDocument/2006/relationships/slide" Target="/ppt/slides/slide6.xml" Id="R76c7cebec5674331" /><Relationship Type="http://schemas.openxmlformats.org/officeDocument/2006/relationships/slide" Target="/ppt/slides/slide7.xml" Id="R4fded27562da49f6" /></Relationship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3ec7b9579914ce4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26129d10df4af7" /><Relationship Type="http://schemas.openxmlformats.org/officeDocument/2006/relationships/theme" Target="/ppt/theme/theme1.xml" Id="R19e1d9aa725c4ab7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f26129d10df4af7"/>
  </p:sldLayoutIdLst>
  <p:txStyles>
    <p:titleStyle>
      <a:lvl1pPr xmlns:a="http://schemas.openxmlformats.org/drawingml/2006/main"/>
    </p:titleStyle>
    <p:bodyStyle>
      <a:lvl1pPr xmlns:a="http://schemas.openxmlformats.org/drawingml/2006/main"/>
    </p:bodyStyle>
    <p:otherStyle/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e4607f54e3480a" /><Relationship Type="http://schemas.openxmlformats.org/officeDocument/2006/relationships/image" Target="/ppt/media/image.png" Id="R41e6313b2f9f49a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b151fb473a4574" /><Relationship Type="http://schemas.openxmlformats.org/officeDocument/2006/relationships/image" Target="/ppt/media/image2.png" Id="Rb9a1f7efefe045a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0789667f1b410a" /><Relationship Type="http://schemas.openxmlformats.org/officeDocument/2006/relationships/image" Target="/ppt/media/image3.png" Id="R28d859bf2c99474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d52a15b79142fc" /><Relationship Type="http://schemas.openxmlformats.org/officeDocument/2006/relationships/image" Target="/ppt/media/image4.png" Id="R035a5847eccc456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005b3c2f0a487b" /><Relationship Type="http://schemas.openxmlformats.org/officeDocument/2006/relationships/image" Target="/ppt/media/image5.png" Id="R9e58ebd3ef58461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8b7bcdf4ea4603" /><Relationship Type="http://schemas.openxmlformats.org/officeDocument/2006/relationships/image" Target="/ppt/media/image6.png" Id="R0e9d080f27ba4a2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6fa60981a84f98" /><Relationship Type="http://schemas.openxmlformats.org/officeDocument/2006/relationships/image" Target="/ppt/media/image7.png" Id="R48ec4c513c554717" /><Relationship Type="http://schemas.openxmlformats.org/officeDocument/2006/relationships/hyperlink" Target="https://www.eia.gov/energyexplained/electricity/electricity-in-the-us.php" TargetMode="External" Id="R6ebac087fca348b2" /><Relationship Type="http://schemas.openxmlformats.org/officeDocument/2006/relationships/hyperlink" Target="https://www.eia.gov/energyexplained/electricity/electricity-in-the-us-generation-capacity-and-sales.php" TargetMode="External" Id="Rb23925946fe148c4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pic>
        <p:nvPicPr>
          <p:cNvPr id="2" name="Stanza artwork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e6313b2f9f49a4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Text 1"/>
          <p:cNvSpPr txBox="1"/>
          <p:nvPr/>
        </p:nvSpPr>
        <p:spPr>
          <a:xfrm xmlns:a="http://schemas.openxmlformats.org/drawingml/2006/main" rot="0">
            <a:off x="190500" y="1257300"/>
            <a:ext cx="7233642" cy="11781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44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224" b="1" i="0" u="none" spc="-148" dirty="0">
                <a:solidFill>
                  <a:srgbClr val="111111">
                    <a:alpha val="100000"/>
                  </a:srgbClr>
                </a:solidFill>
                <a:latin typeface="Inter"/>
                <a:ea typeface="Inter"/>
                <a:cs typeface="Inter"/>
              </a:rPr>
              <a:t>U.S. Electricity: Generation, Capacity, and Sales</a:t>
            </a:r>
          </a:p>
        </p:txBody>
      </p:sp>
      <p:sp>
        <p:nvSpPr>
          <p:cNvPr id="4" name="Text 2"/>
          <p:cNvSpPr txBox="1"/>
          <p:nvPr/>
        </p:nvSpPr>
        <p:spPr>
          <a:xfrm xmlns:a="http://schemas.openxmlformats.org/drawingml/2006/main" rot="0">
            <a:off x="190500" y="4966395"/>
            <a:ext cx="7315200" cy="6629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26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40" b="0" i="0" u="none" spc="0" dirty="0">
                <a:solidFill>
                  <a:srgbClr val="525252">
                    <a:alpha val="100000"/>
                  </a:srgbClr>
                </a:solidFill>
                <a:latin typeface="Source Serif Pro"/>
                <a:ea typeface="Source Serif Pro"/>
                <a:cs typeface="Source Serif Pro"/>
              </a:rPr>
              <a:t>How power is produced, kept available, and delivered to customers in 2025.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pic>
        <p:nvPicPr>
          <p:cNvPr id="2" name="Stanza artwork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a1f7efefe045ae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Text 1"/>
          <p:cNvSpPr txBox="1"/>
          <p:nvPr/>
        </p:nvSpPr>
        <p:spPr>
          <a:xfrm xmlns:a="http://schemas.openxmlformats.org/drawingml/2006/main" rot="0">
            <a:off x="609600" y="1179909"/>
            <a:ext cx="1238845" cy="1463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 fontScale="90909"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11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60" b="1" i="0" u="none" spc="173" dirty="0">
                <a:solidFill>
                  <a:srgbClr val="dc2626">
                    <a:alpha val="100000"/>
                  </a:srgbClr>
                </a:solidFill>
                <a:latin typeface="Inter"/>
                <a:ea typeface="Inter"/>
                <a:cs typeface="Inter"/>
              </a:rPr>
              <a:t>UNITED STATES</a:t>
            </a:r>
          </a:p>
        </p:txBody>
      </p:sp>
      <p:sp>
        <p:nvSpPr>
          <p:cNvPr id="4" name="Text 2"/>
          <p:cNvSpPr txBox="1"/>
          <p:nvPr/>
        </p:nvSpPr>
        <p:spPr>
          <a:xfrm xmlns:a="http://schemas.openxmlformats.org/drawingml/2006/main" rot="0">
            <a:off x="609600" y="1604070"/>
            <a:ext cx="6411218" cy="19886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50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992" b="1" i="0" u="none" spc="-175" dirty="0">
                <a:solidFill>
                  <a:srgbClr val="111111">
                    <a:alpha val="100000"/>
                  </a:srgbClr>
                </a:solidFill>
                <a:latin typeface="Inter"/>
                <a:ea typeface="Inter"/>
                <a:cs typeface="Inter"/>
              </a:rPr>
              <a:t>U.S. electricity flows through a changing system</a:t>
            </a:r>
          </a:p>
        </p:txBody>
      </p:sp>
      <p:sp>
        <p:nvSpPr>
          <p:cNvPr id="5" name="Text 3"/>
          <p:cNvSpPr txBox="1"/>
          <p:nvPr/>
        </p:nvSpPr>
        <p:spPr>
          <a:xfrm xmlns:a="http://schemas.openxmlformats.org/drawingml/2006/main" rot="0">
            <a:off x="7696200" y="2791123"/>
            <a:ext cx="3886200" cy="8618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226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60" b="0" i="0" u="none" spc="0" dirty="0">
                <a:solidFill>
                  <a:srgbClr val="525252">
                    <a:alpha val="100000"/>
                  </a:srgbClr>
                </a:solidFill>
                <a:latin typeface="Source Serif Pro"/>
                <a:ea typeface="Source Serif Pro"/>
                <a:cs typeface="Source Serif Pro"/>
              </a:rPr>
              <a:t>Generation, available capacity, and retail sales show different parts of the power system.</a:t>
            </a:r>
          </a:p>
        </p:txBody>
      </p:sp>
      <p:sp>
        <p:nvSpPr>
          <p:cNvPr id="6" name="Text 4"/>
          <p:cNvSpPr txBox="1"/>
          <p:nvPr/>
        </p:nvSpPr>
        <p:spPr>
          <a:xfrm xmlns:a="http://schemas.openxmlformats.org/drawingml/2006/main" rot="0">
            <a:off x="866775" y="4176266"/>
            <a:ext cx="104584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384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840" b="1" i="0" u="none" spc="0" dirty="0">
                <a:solidFill>
                  <a:srgbClr val="dc2626">
                    <a:alpha val="100000"/>
                  </a:srgbClr>
                </a:solidFill>
                <a:latin typeface="Source Serif Pro"/>
                <a:ea typeface="Source Serif Pro"/>
                <a:cs typeface="Source Serif Pro"/>
              </a:rPr>
              <a:t>4.43 trillion</a:t>
            </a:r>
          </a:p>
        </p:txBody>
      </p:sp>
      <p:sp>
        <p:nvSpPr>
          <p:cNvPr id="7" name="Text 5"/>
          <p:cNvSpPr txBox="1"/>
          <p:nvPr/>
        </p:nvSpPr>
        <p:spPr>
          <a:xfrm xmlns:a="http://schemas.openxmlformats.org/drawingml/2006/main" rot="0">
            <a:off x="866775" y="4721126"/>
            <a:ext cx="10458450" cy="2240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17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60" b="1" i="0" u="none" spc="0" dirty="0">
                <a:solidFill>
                  <a:srgbClr val="111111">
                    <a:alpha val="100000"/>
                  </a:srgbClr>
                </a:solidFill>
                <a:latin typeface="Source Serif Pro"/>
                <a:ea typeface="Source Serif Pro"/>
                <a:cs typeface="Source Serif Pro"/>
              </a:rPr>
              <a:t>Utility generation</a:t>
            </a:r>
          </a:p>
        </p:txBody>
      </p:sp>
      <p:sp>
        <p:nvSpPr>
          <p:cNvPr id="8" name="Text 6"/>
          <p:cNvSpPr txBox="1"/>
          <p:nvPr/>
        </p:nvSpPr>
        <p:spPr>
          <a:xfrm xmlns:a="http://schemas.openxmlformats.org/drawingml/2006/main" rot="0">
            <a:off x="866775" y="5002262"/>
            <a:ext cx="10458450" cy="1813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14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20" b="0" i="0" u="none" spc="0" dirty="0">
                <a:solidFill>
                  <a:srgbClr val="525252">
                    <a:alpha val="100000"/>
                  </a:srgbClr>
                </a:solidFill>
                <a:latin typeface="Source Serif Pro"/>
                <a:ea typeface="Source Serif Pro"/>
                <a:cs typeface="Source Serif Pro"/>
              </a:rPr>
              <a:t>kWh generated in 2025.</a:t>
            </a:r>
          </a:p>
        </p:txBody>
      </p:sp>
      <p:sp>
        <p:nvSpPr>
          <p:cNvPr id="9" name="Text 7"/>
          <p:cNvSpPr txBox="1"/>
          <p:nvPr/>
        </p:nvSpPr>
        <p:spPr>
          <a:xfrm xmlns:a="http://schemas.openxmlformats.org/drawingml/2006/main" rot="0">
            <a:off x="662880" y="5659041"/>
            <a:ext cx="299442" cy="1755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 fontScale="90909"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13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64" b="0" i="0" u="none" spc="0" dirty="0">
                <a:solidFill>
                  <a:srgbClr val="111827">
                    <a:alpha val="100000"/>
                  </a:srgbClr>
                </a:solidFill>
                <a:latin typeface="Source Serif Pro"/>
                <a:ea typeface="Source Serif Pro"/>
                <a:cs typeface="Source Serif Pro"/>
              </a:rPr>
              <a:t>[eia-1]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pic>
        <p:nvPicPr>
          <p:cNvPr id="2" name="Stanza artwork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d859bf2c994741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Text 1"/>
          <p:cNvSpPr txBox="1"/>
          <p:nvPr/>
        </p:nvSpPr>
        <p:spPr>
          <a:xfrm xmlns:a="http://schemas.openxmlformats.org/drawingml/2006/main" rot="0">
            <a:off x="609600" y="1378297"/>
            <a:ext cx="10972800" cy="1463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11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60" b="1" i="0" u="none" spc="173" dirty="0">
                <a:solidFill>
                  <a:srgbClr val="dc2626">
                    <a:alpha val="100000"/>
                  </a:srgbClr>
                </a:solidFill>
                <a:latin typeface="Inter"/>
                <a:ea typeface="Inter"/>
                <a:cs typeface="Inter"/>
              </a:rPr>
              <a:t>GENERATION MIX</a:t>
            </a:r>
          </a:p>
        </p:txBody>
      </p:sp>
      <p:sp>
        <p:nvSpPr>
          <p:cNvPr id="4" name="Text 2"/>
          <p:cNvSpPr txBox="1"/>
          <p:nvPr/>
        </p:nvSpPr>
        <p:spPr>
          <a:xfrm xmlns:a="http://schemas.openxmlformats.org/drawingml/2006/main" rot="0">
            <a:off x="609600" y="1646337"/>
            <a:ext cx="7233642" cy="11781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44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224" b="1" i="0" u="none" spc="-148" dirty="0">
                <a:solidFill>
                  <a:srgbClr val="111111">
                    <a:alpha val="100000"/>
                  </a:srgbClr>
                </a:solidFill>
                <a:latin typeface="Inter"/>
                <a:ea typeface="Inter"/>
                <a:cs typeface="Inter"/>
              </a:rPr>
              <a:t>Three source groups supply the grid</a:t>
            </a:r>
          </a:p>
        </p:txBody>
      </p:sp>
      <p:sp>
        <p:nvSpPr>
          <p:cNvPr id="5" name="Text 3"/>
          <p:cNvSpPr txBox="1"/>
          <p:nvPr/>
        </p:nvSpPr>
        <p:spPr>
          <a:xfrm xmlns:a="http://schemas.openxmlformats.org/drawingml/2006/main" rot="0">
            <a:off x="952500" y="3539430"/>
            <a:ext cx="280928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20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24" b="1" i="0" u="none" spc="-64" dirty="0">
                <a:solidFill>
                  <a:srgbClr val="111111">
                    <a:alpha val="100000"/>
                  </a:srgbClr>
                </a:solidFill>
                <a:latin typeface="Inter"/>
                <a:ea typeface="Inter"/>
                <a:cs typeface="Inter"/>
              </a:rPr>
              <a:t>Fossil fuels</a:t>
            </a:r>
          </a:p>
        </p:txBody>
      </p:sp>
      <p:sp>
        <p:nvSpPr>
          <p:cNvPr id="6" name="Text 4"/>
          <p:cNvSpPr txBox="1"/>
          <p:nvPr/>
        </p:nvSpPr>
        <p:spPr>
          <a:xfrm xmlns:a="http://schemas.openxmlformats.org/drawingml/2006/main" rot="0">
            <a:off x="952500" y="3980706"/>
            <a:ext cx="2809280" cy="7406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1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96" b="0" i="0" u="none" spc="0" dirty="0">
                <a:solidFill>
                  <a:srgbClr val="525252">
                    <a:alpha val="100000"/>
                  </a:srgbClr>
                </a:solidFill>
                <a:latin typeface="Source Serif Pro"/>
                <a:ea typeface="Source Serif Pro"/>
                <a:cs typeface="Source Serif Pro"/>
              </a:rPr>
              <a:t>Natural gas, coal, and petroleum generate power through combustion-based technologies.</a:t>
            </a:r>
          </a:p>
        </p:txBody>
      </p:sp>
      <p:sp>
        <p:nvSpPr>
          <p:cNvPr id="7" name="Text 5"/>
          <p:cNvSpPr txBox="1"/>
          <p:nvPr/>
        </p:nvSpPr>
        <p:spPr>
          <a:xfrm xmlns:a="http://schemas.openxmlformats.org/drawingml/2006/main" rot="0">
            <a:off x="1005780" y="4942284"/>
            <a:ext cx="299442" cy="1755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 fontScale="90909"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13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64" b="0" i="0" u="none" spc="0" dirty="0">
                <a:solidFill>
                  <a:srgbClr val="111827">
                    <a:alpha val="100000"/>
                  </a:srgbClr>
                </a:solidFill>
                <a:latin typeface="Source Serif Pro"/>
                <a:ea typeface="Source Serif Pro"/>
                <a:cs typeface="Source Serif Pro"/>
              </a:rPr>
              <a:t>[eia-1]</a:t>
            </a:r>
          </a:p>
        </p:txBody>
      </p:sp>
      <p:sp>
        <p:nvSpPr>
          <p:cNvPr id="8" name="Text 6"/>
          <p:cNvSpPr txBox="1"/>
          <p:nvPr/>
        </p:nvSpPr>
        <p:spPr>
          <a:xfrm xmlns:a="http://schemas.openxmlformats.org/drawingml/2006/main" rot="0">
            <a:off x="4691360" y="3539430"/>
            <a:ext cx="280928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20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24" b="1" i="0" u="none" spc="-64" dirty="0">
                <a:solidFill>
                  <a:srgbClr val="111111">
                    <a:alpha val="100000"/>
                  </a:srgbClr>
                </a:solidFill>
                <a:latin typeface="Inter"/>
                <a:ea typeface="Inter"/>
                <a:cs typeface="Inter"/>
              </a:rPr>
              <a:t>Nuclear energy</a:t>
            </a:r>
          </a:p>
        </p:txBody>
      </p:sp>
      <p:sp>
        <p:nvSpPr>
          <p:cNvPr id="9" name="Text 7"/>
          <p:cNvSpPr txBox="1"/>
          <p:nvPr/>
        </p:nvSpPr>
        <p:spPr>
          <a:xfrm xmlns:a="http://schemas.openxmlformats.org/drawingml/2006/main" rot="0">
            <a:off x="4691360" y="3980706"/>
            <a:ext cx="2809280" cy="7406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1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96" b="0" i="0" u="none" spc="0" dirty="0">
                <a:solidFill>
                  <a:srgbClr val="525252">
                    <a:alpha val="100000"/>
                  </a:srgbClr>
                </a:solidFill>
                <a:latin typeface="Source Serif Pro"/>
                <a:ea typeface="Source Serif Pro"/>
                <a:cs typeface="Source Serif Pro"/>
              </a:rPr>
              <a:t>Nuclear fission produces heat for steam turbines that generate electricity.</a:t>
            </a:r>
          </a:p>
        </p:txBody>
      </p:sp>
      <p:sp>
        <p:nvSpPr>
          <p:cNvPr id="10" name="Text 8"/>
          <p:cNvSpPr txBox="1"/>
          <p:nvPr/>
        </p:nvSpPr>
        <p:spPr>
          <a:xfrm xmlns:a="http://schemas.openxmlformats.org/drawingml/2006/main" rot="0">
            <a:off x="4744641" y="4942284"/>
            <a:ext cx="299442" cy="1755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 fontScale="90909"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13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64" b="0" i="0" u="none" spc="0" dirty="0">
                <a:solidFill>
                  <a:srgbClr val="111827">
                    <a:alpha val="100000"/>
                  </a:srgbClr>
                </a:solidFill>
                <a:latin typeface="Source Serif Pro"/>
                <a:ea typeface="Source Serif Pro"/>
                <a:cs typeface="Source Serif Pro"/>
              </a:rPr>
              <a:t>[eia-1]</a:t>
            </a:r>
          </a:p>
        </p:txBody>
      </p:sp>
      <p:sp>
        <p:nvSpPr>
          <p:cNvPr id="11" name="Text 9"/>
          <p:cNvSpPr txBox="1"/>
          <p:nvPr/>
        </p:nvSpPr>
        <p:spPr>
          <a:xfrm xmlns:a="http://schemas.openxmlformats.org/drawingml/2006/main" rot="0">
            <a:off x="8430220" y="3539430"/>
            <a:ext cx="280928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20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24" b="1" i="0" u="none" spc="-64" dirty="0">
                <a:solidFill>
                  <a:srgbClr val="111111">
                    <a:alpha val="100000"/>
                  </a:srgbClr>
                </a:solidFill>
                <a:latin typeface="Inter"/>
                <a:ea typeface="Inter"/>
                <a:cs typeface="Inter"/>
              </a:rPr>
              <a:t>Renewable energy</a:t>
            </a:r>
          </a:p>
        </p:txBody>
      </p:sp>
      <p:sp>
        <p:nvSpPr>
          <p:cNvPr id="12" name="Text 10"/>
          <p:cNvSpPr txBox="1"/>
          <p:nvPr/>
        </p:nvSpPr>
        <p:spPr>
          <a:xfrm xmlns:a="http://schemas.openxmlformats.org/drawingml/2006/main" rot="0">
            <a:off x="8430220" y="3980706"/>
            <a:ext cx="2809280" cy="7406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1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96" b="0" i="0" u="none" spc="0" dirty="0">
                <a:solidFill>
                  <a:srgbClr val="525252">
                    <a:alpha val="100000"/>
                  </a:srgbClr>
                </a:solidFill>
                <a:latin typeface="Source Serif Pro"/>
                <a:ea typeface="Source Serif Pro"/>
                <a:cs typeface="Source Serif Pro"/>
              </a:rPr>
              <a:t>Wind, water, sunlight, biomass, and geothermal heat use distinct conversion technologies.</a:t>
            </a:r>
          </a:p>
        </p:txBody>
      </p:sp>
      <p:sp>
        <p:nvSpPr>
          <p:cNvPr id="13" name="Text 11"/>
          <p:cNvSpPr txBox="1"/>
          <p:nvPr/>
        </p:nvSpPr>
        <p:spPr>
          <a:xfrm xmlns:a="http://schemas.openxmlformats.org/drawingml/2006/main" rot="0">
            <a:off x="8483501" y="4942284"/>
            <a:ext cx="299442" cy="1755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 fontScale="90909"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13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64" b="0" i="0" u="none" spc="0" dirty="0">
                <a:solidFill>
                  <a:srgbClr val="111827">
                    <a:alpha val="100000"/>
                  </a:srgbClr>
                </a:solidFill>
                <a:latin typeface="Source Serif Pro"/>
                <a:ea typeface="Source Serif Pro"/>
                <a:cs typeface="Source Serif Pro"/>
              </a:rPr>
              <a:t>[eia-1]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pic>
        <p:nvPicPr>
          <p:cNvPr id="2" name="Stanza artwork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5a5847eccc4567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Text 1"/>
          <p:cNvSpPr txBox="1"/>
          <p:nvPr/>
        </p:nvSpPr>
        <p:spPr>
          <a:xfrm xmlns:a="http://schemas.openxmlformats.org/drawingml/2006/main" rot="0">
            <a:off x="609600" y="1500783"/>
            <a:ext cx="10972800" cy="1463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11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60" b="1" i="0" u="none" spc="173" dirty="0">
                <a:solidFill>
                  <a:srgbClr val="dc2626">
                    <a:alpha val="100000"/>
                  </a:srgbClr>
                </a:solidFill>
                <a:latin typeface="Inter"/>
                <a:ea typeface="Inter"/>
                <a:cs typeface="Inter"/>
              </a:rPr>
              <a:t>AVAILABLE POWER</a:t>
            </a:r>
          </a:p>
        </p:txBody>
      </p:sp>
      <p:sp>
        <p:nvSpPr>
          <p:cNvPr id="4" name="Text 2"/>
          <p:cNvSpPr txBox="1"/>
          <p:nvPr/>
        </p:nvSpPr>
        <p:spPr>
          <a:xfrm xmlns:a="http://schemas.openxmlformats.org/drawingml/2006/main" rot="0">
            <a:off x="609600" y="1768822"/>
            <a:ext cx="7233642" cy="11781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44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224" b="1" i="0" u="none" spc="-148" dirty="0">
                <a:solidFill>
                  <a:srgbClr val="111111">
                    <a:alpha val="100000"/>
                  </a:srgbClr>
                </a:solidFill>
                <a:latin typeface="Inter"/>
                <a:ea typeface="Inter"/>
                <a:cs typeface="Inter"/>
              </a:rPr>
              <a:t>Capacity measures potential, not annual output</a:t>
            </a:r>
          </a:p>
        </p:txBody>
      </p:sp>
      <p:sp>
        <p:nvSpPr>
          <p:cNvPr id="5" name="Text 3"/>
          <p:cNvSpPr txBox="1"/>
          <p:nvPr/>
        </p:nvSpPr>
        <p:spPr>
          <a:xfrm xmlns:a="http://schemas.openxmlformats.org/drawingml/2006/main" rot="0">
            <a:off x="609600" y="3319016"/>
            <a:ext cx="7315200" cy="5745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226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60" b="0" i="0" u="none" spc="0" dirty="0">
                <a:solidFill>
                  <a:srgbClr val="525252">
                    <a:alpha val="100000"/>
                  </a:srgbClr>
                </a:solidFill>
                <a:latin typeface="Source Serif Pro"/>
                <a:ea typeface="Source Serif Pro"/>
                <a:cs typeface="Source Serif Pro"/>
              </a:rPr>
              <a:t>The United States had 1,280,799 MW of utility-scale generating capacity at the end of 2025.</a:t>
            </a:r>
          </a:p>
        </p:txBody>
      </p:sp>
      <p:sp>
        <p:nvSpPr>
          <p:cNvPr id="6" name="Text 4"/>
          <p:cNvSpPr txBox="1"/>
          <p:nvPr/>
        </p:nvSpPr>
        <p:spPr>
          <a:xfrm xmlns:a="http://schemas.openxmlformats.org/drawingml/2006/main" rot="0">
            <a:off x="609600" y="4197995"/>
            <a:ext cx="5591324" cy="9875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1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96" b="0" i="0" u="none" spc="0" dirty="0">
                <a:solidFill>
                  <a:srgbClr val="525252">
                    <a:alpha val="100000"/>
                  </a:srgbClr>
                </a:solidFill>
                <a:latin typeface="Source Serif Pro"/>
                <a:ea typeface="Source Serif Pro"/>
                <a:cs typeface="Source Serif Pro"/>
              </a:rPr>
              <a:t>Grid operators call on generators as demand changes; plants do not run at full capacity every hour. Capacity shows what the system can supply under specified conditions.</a:t>
            </a:r>
          </a:p>
        </p:txBody>
      </p:sp>
      <p:sp>
        <p:nvSpPr>
          <p:cNvPr id="7" name="Text 5"/>
          <p:cNvSpPr txBox="1"/>
          <p:nvPr/>
        </p:nvSpPr>
        <p:spPr>
          <a:xfrm xmlns:a="http://schemas.openxmlformats.org/drawingml/2006/main" rot="0">
            <a:off x="662880" y="5091112"/>
            <a:ext cx="299442" cy="1755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 fontScale="90909"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13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64" b="0" i="0" u="none" spc="0" dirty="0">
                <a:solidFill>
                  <a:srgbClr val="111827">
                    <a:alpha val="100000"/>
                  </a:srgbClr>
                </a:solidFill>
                <a:latin typeface="Source Serif Pro"/>
                <a:ea typeface="Source Serif Pro"/>
                <a:cs typeface="Source Serif Pro"/>
              </a:rPr>
              <a:t>[eia-2]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pic>
        <p:nvPicPr>
          <p:cNvPr id="2" name="Stanza artwork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58ebd3ef584615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Text 1"/>
          <p:cNvSpPr txBox="1"/>
          <p:nvPr/>
        </p:nvSpPr>
        <p:spPr>
          <a:xfrm xmlns:a="http://schemas.openxmlformats.org/drawingml/2006/main" rot="0">
            <a:off x="609600" y="1624310"/>
            <a:ext cx="10972800" cy="1463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11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60" b="1" i="0" u="none" spc="173" dirty="0">
                <a:solidFill>
                  <a:srgbClr val="dc2626">
                    <a:alpha val="100000"/>
                  </a:srgbClr>
                </a:solidFill>
                <a:latin typeface="Inter"/>
                <a:ea typeface="Inter"/>
                <a:cs typeface="Inter"/>
              </a:rPr>
              <a:t>PORTFOLIO SHIFT</a:t>
            </a:r>
          </a:p>
        </p:txBody>
      </p:sp>
      <p:sp>
        <p:nvSpPr>
          <p:cNvPr id="4" name="Text 2"/>
          <p:cNvSpPr txBox="1"/>
          <p:nvPr/>
        </p:nvSpPr>
        <p:spPr>
          <a:xfrm xmlns:a="http://schemas.openxmlformats.org/drawingml/2006/main" rot="0">
            <a:off x="609600" y="1892350"/>
            <a:ext cx="7233642" cy="11781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44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224" b="1" i="0" u="none" spc="-148" dirty="0">
                <a:solidFill>
                  <a:srgbClr val="111111">
                    <a:alpha val="100000"/>
                  </a:srgbClr>
                </a:solidFill>
                <a:latin typeface="Inter"/>
                <a:ea typeface="Inter"/>
                <a:cs typeface="Inter"/>
              </a:rPr>
              <a:t>Wind and solar now shape generator operations</a:t>
            </a:r>
          </a:p>
        </p:txBody>
      </p:sp>
      <p:sp>
        <p:nvSpPr>
          <p:cNvPr id="5" name="Text 3"/>
          <p:cNvSpPr txBox="1"/>
          <p:nvPr/>
        </p:nvSpPr>
        <p:spPr>
          <a:xfrm xmlns:a="http://schemas.openxmlformats.org/drawingml/2006/main" rot="0">
            <a:off x="609600" y="3442543"/>
            <a:ext cx="7315200" cy="5745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226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60" b="0" i="0" u="none" spc="0" dirty="0">
                <a:solidFill>
                  <a:srgbClr val="525252">
                    <a:alpha val="100000"/>
                  </a:srgbClr>
                </a:solidFill>
                <a:latin typeface="Source Serif Pro"/>
                <a:ea typeface="Source Serif Pro"/>
                <a:cs typeface="Source Serif Pro"/>
              </a:rPr>
              <a:t>Wind and solar represented 17% of utility-scale generating capacity, up from 4% in 2010.</a:t>
            </a:r>
          </a:p>
        </p:txBody>
      </p:sp>
      <p:sp>
        <p:nvSpPr>
          <p:cNvPr id="6" name="Text 4"/>
          <p:cNvSpPr txBox="1"/>
          <p:nvPr/>
        </p:nvSpPr>
        <p:spPr>
          <a:xfrm xmlns:a="http://schemas.openxmlformats.org/drawingml/2006/main" rot="0">
            <a:off x="609600" y="4321522"/>
            <a:ext cx="5591324" cy="4937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1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96" b="0" i="0" u="none" spc="0" dirty="0">
                <a:solidFill>
                  <a:srgbClr val="525252">
                    <a:alpha val="100000"/>
                  </a:srgbClr>
                </a:solidFill>
                <a:latin typeface="Source Serif Pro"/>
                <a:ea typeface="Source Serif Pro"/>
                <a:cs typeface="Source Serif Pro"/>
              </a:rPr>
              <a:t>Their output depends on available wind and sunlight. Implication: flexible generators increasingly adjust output to balance the grid.</a:t>
            </a:r>
          </a:p>
        </p:txBody>
      </p:sp>
      <p:sp>
        <p:nvSpPr>
          <p:cNvPr id="7" name="Text 5"/>
          <p:cNvSpPr txBox="1"/>
          <p:nvPr/>
        </p:nvSpPr>
        <p:spPr>
          <a:xfrm xmlns:a="http://schemas.openxmlformats.org/drawingml/2006/main" rot="0">
            <a:off x="662880" y="4967734"/>
            <a:ext cx="299442" cy="1755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 fontScale="90909"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13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64" b="0" i="0" u="none" spc="0" dirty="0">
                <a:solidFill>
                  <a:srgbClr val="111827">
                    <a:alpha val="100000"/>
                  </a:srgbClr>
                </a:solidFill>
                <a:latin typeface="Source Serif Pro"/>
                <a:ea typeface="Source Serif Pro"/>
                <a:cs typeface="Source Serif Pro"/>
              </a:rPr>
              <a:t>[eia-2]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pic>
        <p:nvPicPr>
          <p:cNvPr id="2" name="Stanza artwork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9d080f27ba4a29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Text 1"/>
          <p:cNvSpPr txBox="1"/>
          <p:nvPr/>
        </p:nvSpPr>
        <p:spPr>
          <a:xfrm xmlns:a="http://schemas.openxmlformats.org/drawingml/2006/main" rot="0">
            <a:off x="609600" y="1644402"/>
            <a:ext cx="10972800" cy="1463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11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60" b="1" i="0" u="none" spc="173" dirty="0">
                <a:solidFill>
                  <a:srgbClr val="dc2626">
                    <a:alpha val="100000"/>
                  </a:srgbClr>
                </a:solidFill>
                <a:latin typeface="Inter"/>
                <a:ea typeface="Inter"/>
                <a:cs typeface="Inter"/>
              </a:rPr>
              <a:t>CUSTOMER DEMAND</a:t>
            </a:r>
          </a:p>
        </p:txBody>
      </p:sp>
      <p:sp>
        <p:nvSpPr>
          <p:cNvPr id="4" name="Text 2"/>
          <p:cNvSpPr txBox="1"/>
          <p:nvPr/>
        </p:nvSpPr>
        <p:spPr>
          <a:xfrm xmlns:a="http://schemas.openxmlformats.org/drawingml/2006/main" rot="0">
            <a:off x="609600" y="1912441"/>
            <a:ext cx="7233642" cy="11781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44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224" b="1" i="0" u="none" spc="-148" dirty="0">
                <a:solidFill>
                  <a:srgbClr val="111111">
                    <a:alpha val="100000"/>
                  </a:srgbClr>
                </a:solidFill>
                <a:latin typeface="Inter"/>
                <a:ea typeface="Inter"/>
                <a:cs typeface="Inter"/>
              </a:rPr>
              <a:t>Retail sales capture most electricity consumption</a:t>
            </a:r>
          </a:p>
        </p:txBody>
      </p:sp>
      <p:sp>
        <p:nvSpPr>
          <p:cNvPr id="5" name="Text 3"/>
          <p:cNvSpPr txBox="1"/>
          <p:nvPr/>
        </p:nvSpPr>
        <p:spPr>
          <a:xfrm xmlns:a="http://schemas.openxmlformats.org/drawingml/2006/main" rot="0">
            <a:off x="609600" y="3462635"/>
            <a:ext cx="7315200" cy="2872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226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60" b="0" i="0" u="none" spc="0" dirty="0">
                <a:solidFill>
                  <a:srgbClr val="525252">
                    <a:alpha val="100000"/>
                  </a:srgbClr>
                </a:solidFill>
                <a:latin typeface="Source Serif Pro"/>
                <a:ea typeface="Source Serif Pro"/>
                <a:cs typeface="Source Serif Pro"/>
              </a:rPr>
              <a:t>U.S. retail electricity sales reached about 4,058 billion kWh in 2025.</a:t>
            </a:r>
          </a:p>
        </p:txBody>
      </p:sp>
      <p:sp>
        <p:nvSpPr>
          <p:cNvPr id="6" name="Text 4"/>
          <p:cNvSpPr txBox="1"/>
          <p:nvPr/>
        </p:nvSpPr>
        <p:spPr>
          <a:xfrm xmlns:a="http://schemas.openxmlformats.org/drawingml/2006/main" rot="0">
            <a:off x="609600" y="4054525"/>
            <a:ext cx="5591324" cy="9875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1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96" b="0" i="0" u="none" spc="0" dirty="0">
                <a:solidFill>
                  <a:srgbClr val="525252">
                    <a:alpha val="100000"/>
                  </a:srgbClr>
                </a:solidFill>
                <a:latin typeface="Source Serif Pro"/>
                <a:ea typeface="Source Serif Pro"/>
                <a:cs typeface="Source Serif Pro"/>
              </a:rPr>
              <a:t>Sales are lower than generation because transmission and distribution lose energy as heat, while some customers generate electricity for direct use.</a:t>
            </a:r>
          </a:p>
        </p:txBody>
      </p:sp>
      <p:sp>
        <p:nvSpPr>
          <p:cNvPr id="7" name="Text 5"/>
          <p:cNvSpPr txBox="1"/>
          <p:nvPr/>
        </p:nvSpPr>
        <p:spPr>
          <a:xfrm xmlns:a="http://schemas.openxmlformats.org/drawingml/2006/main" rot="0">
            <a:off x="662880" y="4947642"/>
            <a:ext cx="299442" cy="1755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 fontScale="90909"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13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64" b="0" i="0" u="none" spc="0" dirty="0">
                <a:solidFill>
                  <a:srgbClr val="111827">
                    <a:alpha val="100000"/>
                  </a:srgbClr>
                </a:solidFill>
                <a:latin typeface="Source Serif Pro"/>
                <a:ea typeface="Source Serif Pro"/>
                <a:cs typeface="Source Serif Pro"/>
              </a:rPr>
              <a:t>[eia-2]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pic>
        <p:nvPicPr>
          <p:cNvPr id="2" name="Stanza artwork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ec4c513c554717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Text 1"/>
          <p:cNvSpPr txBox="1"/>
          <p:nvPr/>
        </p:nvSpPr>
        <p:spPr>
          <a:xfrm xmlns:a="http://schemas.openxmlformats.org/drawingml/2006/main" rot="0">
            <a:off x="2286000" y="1725216"/>
            <a:ext cx="7620000" cy="1463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11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60" b="1" i="0" u="none" spc="173" dirty="0">
                <a:solidFill>
                  <a:srgbClr val="dc2626">
                    <a:alpha val="100000"/>
                  </a:srgbClr>
                </a:solidFill>
                <a:latin typeface="Inter"/>
                <a:ea typeface="Inter"/>
                <a:cs typeface="Inter"/>
              </a:rPr>
              <a:t>SOURCES</a:t>
            </a:r>
          </a:p>
        </p:txBody>
      </p:sp>
      <p:sp>
        <p:nvSpPr>
          <p:cNvPr id="4" name="Text 2"/>
          <p:cNvSpPr txBox="1"/>
          <p:nvPr/>
        </p:nvSpPr>
        <p:spPr>
          <a:xfrm xmlns:a="http://schemas.openxmlformats.org/drawingml/2006/main" rot="0">
            <a:off x="2286000" y="1993255"/>
            <a:ext cx="7266087" cy="13419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50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992" b="1" i="0" u="none" spc="-175" dirty="0">
                <a:solidFill>
                  <a:srgbClr val="111111">
                    <a:alpha val="100000"/>
                  </a:srgbClr>
                </a:solidFill>
                <a:latin typeface="Inter"/>
                <a:ea typeface="Inter"/>
                <a:cs typeface="Inter"/>
              </a:rPr>
              <a:t>Evidence behind this story</a:t>
            </a:r>
          </a:p>
        </p:txBody>
      </p:sp>
      <p:sp>
        <p:nvSpPr>
          <p:cNvPr id="5" name="Text 3"/>
          <p:cNvSpPr txBox="1"/>
          <p:nvPr/>
        </p:nvSpPr>
        <p:spPr>
          <a:xfrm xmlns:a="http://schemas.openxmlformats.org/drawingml/2006/main" rot="0">
            <a:off x="2286000" y="3699718"/>
            <a:ext cx="5591324" cy="2468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1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96" b="0" i="0" u="none" spc="0" dirty="0">
                <a:solidFill>
                  <a:srgbClr val="525252">
                    <a:alpha val="82000"/>
                  </a:srgbClr>
                </a:solidFill>
                <a:latin typeface="Source Serif Pro"/>
                <a:ea typeface="Source Serif Pro"/>
                <a:cs typeface="Source Serif Pro"/>
              </a:rPr>
              <a:t>Sources are inserted by Stanza from trusted records.</a:t>
            </a:r>
          </a:p>
        </p:txBody>
      </p:sp>
      <p:sp>
        <p:nvSpPr>
          <p:cNvPr id="6" name="Text 4"/>
          <p:cNvSpPr txBox="1"/>
          <p:nvPr/>
        </p:nvSpPr>
        <p:spPr>
          <a:xfrm xmlns:a="http://schemas.openxmlformats.org/drawingml/2006/main" rot="0">
            <a:off x="2453580" y="4205704"/>
            <a:ext cx="7452420" cy="2171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17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40" b="0" i="0" u="sng" spc="0" dirty="0">
                <a:solidFill>
                  <a:srgbClr val="111827">
                    <a:alpha val="82000"/>
                  </a:srgbClr>
                </a:solidFill>
                <a:latin typeface="Source Serif Pro"/>
                <a:ea typeface="Source Serif Pro"/>
                <a:cs typeface="Source Serif Pro"/>
                <a:hlinkClick xmlns:r="http://schemas.openxmlformats.org/officeDocument/2006/relationships" r:id="R6ebac087fca348b2"/>
              </a:rPr>
              <a:t>Electricity in the United States (Energy Explained)</a:t>
            </a:r>
          </a:p>
        </p:txBody>
      </p:sp>
      <p:sp>
        <p:nvSpPr>
          <p:cNvPr id="7" name="Text 5"/>
          <p:cNvSpPr txBox="1"/>
          <p:nvPr/>
        </p:nvSpPr>
        <p:spPr>
          <a:xfrm xmlns:a="http://schemas.openxmlformats.org/drawingml/2006/main" rot="0">
            <a:off x="2453580" y="4645491"/>
            <a:ext cx="7452420" cy="2171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17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40" b="0" i="0" u="sng" spc="0" dirty="0">
                <a:solidFill>
                  <a:srgbClr val="111827">
                    <a:alpha val="82000"/>
                  </a:srgbClr>
                </a:solidFill>
                <a:latin typeface="Source Serif Pro"/>
                <a:ea typeface="Source Serif Pro"/>
                <a:cs typeface="Source Serif Pro"/>
                <a:hlinkClick xmlns:r="http://schemas.openxmlformats.org/officeDocument/2006/relationships" r:id="Rb23925946fe148c4"/>
              </a:rPr>
              <a:t>Electricity in the United States: generation, capacity, and sales (Energy Explained)</a:t>
            </a:r>
          </a:p>
        </p:txBody>
      </p:sp>
    </p:spTree>
  </p:cSld>
  <p:clrMapOvr>
    <a:masterClrMapping xmlns:a="http://schemas.openxmlformats.org/drawingml/2006/main"/>
  </p:clrMapOvr>
</p:sld>
</file>

<file path=ppt/theme/theme1.xml><?xml version="1.0" encoding="utf-8"?>
<a:theme xmlns:a="http://schemas.openxmlformats.org/drawingml/2006/main" name="BrandTheme">
  <a:themeElements>
    <a:clrScheme name="BrandColours">
      <a:dk1>
        <a:srgbClr val="000000"/>
      </a:dk1>
      <a:lt1>
        <a:srgbClr val="FFFFFF"/>
      </a:lt1>
      <a:dk2>
        <a:srgbClr val="2E3A59"/>
      </a:dk2>
      <a:lt2>
        <a:srgbClr val="00ADEF"/>
      </a:lt2>
      <a:accent1>
        <a:srgbClr val="F2545B"/>
      </a:accent1>
      <a:accent2>
        <a:srgbClr val="00ADEF"/>
      </a:accent2>
      <a:accent3>
        <a:srgbClr val="2E3A59"/>
      </a:accent3>
      <a:accent4>
        <a:srgbClr val="FFFFFF"/>
      </a:accent4>
      <a:accent5>
        <a:srgbClr val="000000"/>
      </a:accent5>
      <a:accent6>
        <a:srgbClr val="2E3A59"/>
      </a:accent6>
      <a:hlink>
        <a:srgbClr val="00ADEF"/>
      </a:hlink>
      <a:folHlink>
        <a:srgbClr val="F2545B"/>
      </a:folHlink>
    </a:clrScheme>
    <a:fontScheme name="BrandFonts">
      <a:majorFont>
        <a:latin typeface="Arial Black"/>
        <a:ea typeface=""/>
        <a:cs typeface=""/>
      </a:majorFont>
      <a:minorFont>
        <a:latin typeface="Calibri"/>
        <a:ea typeface=""/>
        <a:cs typeface=""/>
      </a:minorFont>
    </a:fontScheme>
    <a:fmtScheme name="BrandFormats">
      <a:fillStyleLst>
        <a:solidFill>
          <a:schemeClr val="phClr"/>
        </a:solidFill>
        <a:solidFill>
          <a:schemeClr val="accent1"/>
        </a:solidFill>
        <a:solidFill>
          <a:schemeClr val="accent2"/>
        </a:solidFill>
      </a:fillStyleLst>
      <a:lnStyleLst>
        <a:ln w="9525" cap="flat" cmpd="sng" algn="ctr">
          <a:solidFill>
            <a:schemeClr val="phClr"/>
          </a:solidFill>
        </a:ln>
        <a:ln w="25400" cap="flat" cmpd="sng" algn="ctr">
          <a:solidFill>
            <a:schemeClr val="phClr"/>
          </a:solidFill>
        </a:ln>
        <a:ln w="38100" cap="flat" cmpd="sng" algn="ctr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accent1"/>
        </a:solidFill>
        <a:solidFill>
          <a:schemeClr val="accent2"/>
        </a:solidFill>
      </a:bgFillStyleLst>
    </a:fmtScheme>
  </a:themeElements>
  <a:objectDefaults/>
  <a:extraClrSchemeLst/>
</a:theme>
</file>