
<file path=[Content_Types].xml><?xml version="1.0" encoding="utf-8"?>
<Types xmlns="http://schemas.openxmlformats.org/package/2006/content-types">
  <Default Extension="xml" ContentType="application/xml"/>
  <Default Extension="png" ContentType="image/png"/>
  <Default Extension="xlsx" ContentType="application/vnd.openxmlformats-officedocument.spreadsheetml.sheet"/>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charts/chart1.xml" ContentType="application/vnd.openxmlformats-officedocument.drawingml.chart+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notesSlides/notesSlide4.xml" ContentType="application/vnd.openxmlformats-officedocument.presentationml.notesSlide+xml"/>
  <Override PartName="/ppt/slides/slide6.xml" ContentType="application/vnd.openxmlformats-officedocument.presentationml.slide+xml"/>
  <Override PartName="/ppt/notesSlides/notesSlide5.xml" ContentType="application/vnd.openxmlformats-officedocument.presentationml.notesSlide+xml"/>
  <Override PartName="/ppt/slides/slide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notesSlides/notesSlide8.xml" ContentType="application/vnd.openxmlformats-officedocument.presentationml.notesSlide+xml"/>
  <Override PartName="/ppt/slides/slide10.xml" ContentType="application/vnd.openxmlformats-officedocument.presentationml.slide+xml"/>
  <Override PartName="/ppt/notesSlides/notesSlide9.xml" ContentType="application/vnd.openxmlformats-officedocument.presentationml.notesSlide+xml"/>
  <Override PartName="/ppt/slides/slide11.xml" ContentType="application/vnd.openxmlformats-officedocument.presentationml.slide+xml"/>
  <Override PartName="/ppt/slides/charts/chart2.xml" ContentType="application/vnd.openxmlformats-officedocument.drawingml.chart+xml"/>
  <Override PartName="/ppt/notesSlides/notesSlide10.xml" ContentType="application/vnd.openxmlformats-officedocument.presentationml.notesSlide+xml"/>
  <Override PartName="/ppt/slides/slide12.xml" ContentType="application/vnd.openxmlformats-officedocument.presentationml.slide+xml"/>
  <Override PartName="/ppt/slides/charts/chart3.xml" ContentType="application/vnd.openxmlformats-officedocument.drawingml.chart+xml"/>
  <Override PartName="/ppt/notesSlides/notesSlide11.xml" ContentType="application/vnd.openxmlformats-officedocument.presentationml.notesSlide+xml"/>
  <Override PartName="/ppt/slides/slide13.xml" ContentType="application/vnd.openxmlformats-officedocument.presentationml.slide+xml"/>
  <Override PartName="/ppt/notesSlides/notesSlide12.xml" ContentType="application/vnd.openxmlformats-officedocument.presentationml.notesSlide+xml"/>
  <Override PartName="/ppt/slides/slide14.xml" ContentType="application/vnd.openxmlformats-officedocument.presentationml.slide+xml"/>
</Types>
</file>

<file path=_rels/.rels><?xml version="1.0" encoding="utf-8"?><Relationships xmlns="http://schemas.openxmlformats.org/package/2006/relationships"><Relationship Type="http://schemas.openxmlformats.org/officeDocument/2006/relationships/officeDocument" Target="ppt/presentation.xml" Id="Rab7969c398874866" /></Relationships>
</file>

<file path=ppt/presentation.xml><?xml version="1.0" encoding="utf-8"?>
<p:presentation xmlns:p="http://schemas.openxmlformats.org/presentationml/2006/main">
  <p:sldMasterIdLst>
    <p:sldMasterId xmlns:r="http://schemas.openxmlformats.org/officeDocument/2006/relationships" id="2147483648" r:id="R6eebe672ebc84571"/>
  </p:sldMasterIdLst>
  <p:sldIdLst>
    <p:sldId xmlns:r="http://schemas.openxmlformats.org/officeDocument/2006/relationships" id="256" r:id="R00a1d2ffc6cc4e9b"/>
    <p:sldId xmlns:r="http://schemas.openxmlformats.org/officeDocument/2006/relationships" id="257" r:id="R30d9fdda470b4ee5"/>
    <p:sldId xmlns:r="http://schemas.openxmlformats.org/officeDocument/2006/relationships" id="258" r:id="Rdbe70349e895425c"/>
    <p:sldId xmlns:r="http://schemas.openxmlformats.org/officeDocument/2006/relationships" id="259" r:id="R2f32e3fd4fa14db1"/>
    <p:sldId xmlns:r="http://schemas.openxmlformats.org/officeDocument/2006/relationships" id="260" r:id="R61ac06c787e54b70"/>
    <p:sldId xmlns:r="http://schemas.openxmlformats.org/officeDocument/2006/relationships" id="261" r:id="R1fbaa290a1c1441b"/>
    <p:sldId xmlns:r="http://schemas.openxmlformats.org/officeDocument/2006/relationships" id="262" r:id="R74f76360fb9d4006"/>
    <p:sldId xmlns:r="http://schemas.openxmlformats.org/officeDocument/2006/relationships" id="263" r:id="R8ec79a9264374c9d"/>
    <p:sldId xmlns:r="http://schemas.openxmlformats.org/officeDocument/2006/relationships" id="264" r:id="R86e65add3d934786"/>
    <p:sldId xmlns:r="http://schemas.openxmlformats.org/officeDocument/2006/relationships" id="265" r:id="Rfbe2e5ff658d4fa7"/>
    <p:sldId xmlns:r="http://schemas.openxmlformats.org/officeDocument/2006/relationships" id="266" r:id="R8207b499a96341a4"/>
    <p:sldId xmlns:r="http://schemas.openxmlformats.org/officeDocument/2006/relationships" id="267" r:id="R67ef2e5320ac45c8"/>
    <p:sldId xmlns:r="http://schemas.openxmlformats.org/officeDocument/2006/relationships" id="268" r:id="Ra77e5d1800b04d6f"/>
    <p:sldId xmlns:r="http://schemas.openxmlformats.org/officeDocument/2006/relationships" id="269" r:id="R213c3e8be5024a34"/>
  </p:sldIdLst>
  <p:sldSz cx="12192000" cy="6858000"/>
  <p:notesSz cx="6858000" cy="9144000"/>
</p:presentation>
</file>

<file path=ppt/_rels/presentation.xml.rels><?xml version="1.0" encoding="utf-8"?><Relationships xmlns="http://schemas.openxmlformats.org/package/2006/relationships"><Relationship Type="http://schemas.openxmlformats.org/officeDocument/2006/relationships/slideMaster" Target="slideMasters/slideMaster1.xml" Id="R6eebe672ebc84571" /><Relationship Type="http://schemas.openxmlformats.org/officeDocument/2006/relationships/theme" Target="theme/theme1.xml" Id="Ra971728d2d7f4344" /><Relationship Type="http://schemas.openxmlformats.org/officeDocument/2006/relationships/notesMaster" Target="notesMasters/notesMaster1.xml" Id="R2f9b86ec4e1c4a9f" /><Relationship Type="http://schemas.openxmlformats.org/officeDocument/2006/relationships/slide" Target="slides/slide1.xml" Id="R00a1d2ffc6cc4e9b" /><Relationship Type="http://schemas.openxmlformats.org/officeDocument/2006/relationships/slide" Target="slides/slide2.xml" Id="R30d9fdda470b4ee5" /><Relationship Type="http://schemas.openxmlformats.org/officeDocument/2006/relationships/slide" Target="slides/slide3.xml" Id="Rdbe70349e895425c" /><Relationship Type="http://schemas.openxmlformats.org/officeDocument/2006/relationships/slide" Target="slides/slide4.xml" Id="R2f32e3fd4fa14db1" /><Relationship Type="http://schemas.openxmlformats.org/officeDocument/2006/relationships/slide" Target="slides/slide5.xml" Id="R61ac06c787e54b70" /><Relationship Type="http://schemas.openxmlformats.org/officeDocument/2006/relationships/slide" Target="slides/slide6.xml" Id="R1fbaa290a1c1441b" /><Relationship Type="http://schemas.openxmlformats.org/officeDocument/2006/relationships/slide" Target="slides/slide7.xml" Id="R74f76360fb9d4006" /><Relationship Type="http://schemas.openxmlformats.org/officeDocument/2006/relationships/slide" Target="slides/slide8.xml" Id="R8ec79a9264374c9d" /><Relationship Type="http://schemas.openxmlformats.org/officeDocument/2006/relationships/slide" Target="slides/slide9.xml" Id="R86e65add3d934786" /><Relationship Type="http://schemas.openxmlformats.org/officeDocument/2006/relationships/slide" Target="slides/slide10.xml" Id="Rfbe2e5ff658d4fa7" /><Relationship Type="http://schemas.openxmlformats.org/officeDocument/2006/relationships/slide" Target="slides/slide11.xml" Id="R8207b499a96341a4" /><Relationship Type="http://schemas.openxmlformats.org/officeDocument/2006/relationships/slide" Target="slides/slide12.xml" Id="R67ef2e5320ac45c8" /><Relationship Type="http://schemas.openxmlformats.org/officeDocument/2006/relationships/slide" Target="slides/slide13.xml" Id="Ra77e5d1800b04d6f" /><Relationship Type="http://schemas.openxmlformats.org/officeDocument/2006/relationships/slide" Target="slides/slide14.xml" Id="R213c3e8be5024a34" /></Relationships>
</file>

<file path=ppt/notesMasters/_rels/notesMaster1.xml.rels><?xml version="1.0" encoding="utf-8"?><Relationships xmlns="http://schemas.openxmlformats.org/package/2006/relationships"><Relationship Type="http://schemas.openxmlformats.org/officeDocument/2006/relationships/theme" Target="../theme/theme1.xml" Id="R76a44fbc1ccc43f8" /></Relationships>
</file>

<file path=ppt/notesMasters/notesMaster1.xml><?xml version="1.0" encoding="utf-8"?>
<p:notesMaster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endParaRPr lang="en-US"/>
          </a:p>
        </p:txBody>
      </p:sp>
    </p:spTree>
  </p:cSld>
  <p:clrMap bg1="lt1" tx1="dk1" bg2="lt2" tx2="dk2" accent1="accent1" accent2="accent2" accent3="accent3" accent4="accent4" accent5="accent5" accent6="accent6" hlink="hlink" folHlink="folHlink"/>
  <p:notesStyle>
    <a:lvl1pPr xmlns:a="http://schemas.openxmlformats.org/drawingml/2006/main"/>
  </p:notesStyle>
</p:notesMaster>
</file>

<file path=ppt/notesSlides/_rels/notesSlide1.xml.rels><?xml version="1.0" encoding="utf-8"?><Relationships xmlns="http://schemas.openxmlformats.org/package/2006/relationships"><Relationship Type="http://schemas.openxmlformats.org/officeDocument/2006/relationships/notesMaster" Target="../notesMasters/notesMaster1.xml" Id="R7b2ed68a3f304865" /><Relationship Type="http://schemas.openxmlformats.org/officeDocument/2006/relationships/slide" Target="../slides/slide2.xml" Id="Rcead29217f7c40da" /></Relationships>
</file>

<file path=ppt/notesSlides/_rels/notesSlide2.xml.rels><?xml version="1.0" encoding="utf-8"?><Relationships xmlns="http://schemas.openxmlformats.org/package/2006/relationships"><Relationship Type="http://schemas.openxmlformats.org/officeDocument/2006/relationships/notesMaster" Target="../notesMasters/notesMaster1.xml" Id="R8e3561352bd94be0" /><Relationship Type="http://schemas.openxmlformats.org/officeDocument/2006/relationships/slide" Target="../slides/slide3.xml" Id="Rf38675ef915d46a5" /></Relationships>
</file>

<file path=ppt/notesSlides/_rels/notesSlide3.xml.rels><?xml version="1.0" encoding="utf-8"?><Relationships xmlns="http://schemas.openxmlformats.org/package/2006/relationships"><Relationship Type="http://schemas.openxmlformats.org/officeDocument/2006/relationships/notesMaster" Target="../notesMasters/notesMaster1.xml" Id="Rdef35fe6389944a3" /><Relationship Type="http://schemas.openxmlformats.org/officeDocument/2006/relationships/slide" Target="../slides/slide4.xml" Id="R09115c4720324c44" /></Relationships>
</file>

<file path=ppt/notesSlides/_rels/notesSlide4.xml.rels><?xml version="1.0" encoding="utf-8"?><Relationships xmlns="http://schemas.openxmlformats.org/package/2006/relationships"><Relationship Type="http://schemas.openxmlformats.org/officeDocument/2006/relationships/notesMaster" Target="../notesMasters/notesMaster1.xml" Id="Rf348328ecd6241cb" /><Relationship Type="http://schemas.openxmlformats.org/officeDocument/2006/relationships/slide" Target="../slides/slide5.xml" Id="R171d4b15657d4333" /></Relationships>
</file>

<file path=ppt/notesSlides/_rels/notesSlide5.xml.rels><?xml version="1.0" encoding="utf-8"?><Relationships xmlns="http://schemas.openxmlformats.org/package/2006/relationships"><Relationship Type="http://schemas.openxmlformats.org/officeDocument/2006/relationships/notesMaster" Target="../notesMasters/notesMaster1.xml" Id="Rddd0c13e22a9419f" /><Relationship Type="http://schemas.openxmlformats.org/officeDocument/2006/relationships/slide" Target="../slides/slide6.xml" Id="Rdbf8b7753f9c4693" /></Relationships>
</file>

<file path=ppt/notesSlides/_rels/notesSlide6.xml.rels><?xml version="1.0" encoding="utf-8"?><Relationships xmlns="http://schemas.openxmlformats.org/package/2006/relationships"><Relationship Type="http://schemas.openxmlformats.org/officeDocument/2006/relationships/notesMaster" Target="../notesMasters/notesMaster1.xml" Id="R39b9cd572ca24db3" /><Relationship Type="http://schemas.openxmlformats.org/officeDocument/2006/relationships/slide" Target="../slides/slide7.xml" Id="R83057ab434b9491f" /></Relationships>
</file>

<file path=ppt/notesSlides/_rels/notesSlide7.xml.rels><?xml version="1.0" encoding="utf-8"?><Relationships xmlns="http://schemas.openxmlformats.org/package/2006/relationships"><Relationship Type="http://schemas.openxmlformats.org/officeDocument/2006/relationships/notesMaster" Target="../notesMasters/notesMaster1.xml" Id="R702e9b0358cc4d56" /><Relationship Type="http://schemas.openxmlformats.org/officeDocument/2006/relationships/slide" Target="../slides/slide8.xml" Id="R3dcdbcf34d6446cc" /></Relationships>
</file>

<file path=ppt/notesSlides/_rels/notesSlide8.xml.rels><?xml version="1.0" encoding="utf-8"?><Relationships xmlns="http://schemas.openxmlformats.org/package/2006/relationships"><Relationship Type="http://schemas.openxmlformats.org/officeDocument/2006/relationships/notesMaster" Target="../notesMasters/notesMaster1.xml" Id="R67b92f32ccc34158" /><Relationship Type="http://schemas.openxmlformats.org/officeDocument/2006/relationships/slide" Target="../slides/slide9.xml" Id="R4ebdbda560e54a13" /></Relationships>
</file>

<file path=ppt/notesSlides/_rels/notesSlide9.xml.rels><?xml version="1.0" encoding="utf-8"?><Relationships xmlns="http://schemas.openxmlformats.org/package/2006/relationships"><Relationship Type="http://schemas.openxmlformats.org/officeDocument/2006/relationships/notesMaster" Target="../notesMasters/notesMaster1.xml" Id="R91450ba7c97747c8" /><Relationship Type="http://schemas.openxmlformats.org/officeDocument/2006/relationships/slide" Target="../slides/slide10.xml" Id="R29d40c0635ba4869" /></Relationships>
</file>

<file path=ppt/notesSlides/_rels/notesSlide10.xml.rels><?xml version="1.0" encoding="utf-8"?><Relationships xmlns="http://schemas.openxmlformats.org/package/2006/relationships"><Relationship Type="http://schemas.openxmlformats.org/officeDocument/2006/relationships/notesMaster" Target="../notesMasters/notesMaster1.xml" Id="R1506030e5a934159" /><Relationship Type="http://schemas.openxmlformats.org/officeDocument/2006/relationships/slide" Target="../slides/slide11.xml" Id="R145a77c576674506" /></Relationships>
</file>

<file path=ppt/notesSlides/_rels/notesSlide11.xml.rels><?xml version="1.0" encoding="utf-8"?><Relationships xmlns="http://schemas.openxmlformats.org/package/2006/relationships"><Relationship Type="http://schemas.openxmlformats.org/officeDocument/2006/relationships/notesMaster" Target="../notesMasters/notesMaster1.xml" Id="R25de93218979480b" /><Relationship Type="http://schemas.openxmlformats.org/officeDocument/2006/relationships/slide" Target="../slides/slide12.xml" Id="R4d32884be0b54e15" /></Relationships>
</file>

<file path=ppt/notesSlides/_rels/notesSlide12.xml.rels><?xml version="1.0" encoding="utf-8"?><Relationships xmlns="http://schemas.openxmlformats.org/package/2006/relationships"><Relationship Type="http://schemas.openxmlformats.org/officeDocument/2006/relationships/notesMaster" Target="../notesMasters/notesMaster1.xml" Id="Rf8cdfeb941e64ee1" /><Relationship Type="http://schemas.openxmlformats.org/officeDocument/2006/relationships/slide" Target="../slides/slide13.xml" Id="Rc6b6187e46d648f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This presentation follows electricity from production through grid operation to retail sales. It first explains the generation mix and major technologies, then distinguishes capacity from generation and explains operating strategies, and concludes with the customers and providers involved in electricity sales.</a:t>
            </a:r>
            <a:endParaRPr lang="en-US"/>
          </a:p>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Net utility-scale generation totaled about 4.43 trillion kilowatthours in 2025. Fossil fuels remained the largest broad category, led by natural gas. Nuclear supplied the second-largest individual source, while renewable energy provided nearly one-quarter of utility-scale generation.</a:t>
            </a:r>
            <a:endParaRPr lang="en-US"/>
          </a:p>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Natural gas was the leading U.S. utility-scale electricity source in 2025. It can power both steam turbines and gas turbines. Many natural gas-fired combined-cycle facilities operate as intermediate resources because they have relatively low operating costs and can ramp output quickly as demand changes.</a:t>
            </a:r>
            <a:endParaRPr lang="en-US"/>
          </a:p>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Conventional hydropower produced about 6% of total utility-scale generation in 2025 and accounted for about 23% of renewable utility-scale generation. Hydropower uses flowing water to spin a turbine connected to a generator. Many large hydro generators can also be operated as base-load resources.</a:t>
            </a:r>
            <a:endParaRPr lang="en-US"/>
          </a:p>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Wind was the largest renewable electricity source in 2025, accounting for about 11% of total utility-scale generation and 43% of utility-scale renewable generation. Wind turbines convert wind energy into electricity, but they operate only when the wind resource is available.</a:t>
            </a:r>
            <a:endParaRPr lang="en-US"/>
          </a:p>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Solar photovoltaic and solar thermal plants together provided about 7% of total utility-scale electricity in 2025, with nearly all solar electric generation coming from photovoltaic systems. PV cells convert sunlight directly into electricity. Small-scale solar PV added an estimated 93.15 billion kilowatthours in 2025.</a:t>
            </a:r>
            <a:endParaRPr lang="en-US"/>
          </a:p>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Pumped-storage hydroelectric, non-biogenic municipal solid waste, batteries, hydrogen, purchased steam, sulfur, tire-derived fuel, and other miscellaneous sources are grouped as other sources. Together with other gases, these sources accounted for about 0.2% of U.S. utility-scale electricity generation in 2025. Energy storage generally has negative net generation because it uses more electricity to charge than it generates when discharged.</a:t>
            </a:r>
            <a:endParaRPr lang="en-US"/>
          </a:p>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Generation measures electricity produced over time. Capacity is the maximum electric power that a plant can supply at a specific point under specific conditions. Grid operators must call on resources so supply and demand are balanced instantaneously. A plant does not necessarily operate at full capacity every hour.</a:t>
            </a:r>
            <a:endParaRPr lang="en-US"/>
          </a:p>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Base-load units tend to run nearly continuously and generally have capacity factors of 70% or higher. Intermediate units vary output to follow changes in demand. Peak-load units serve high-demand periods and tend to have capacity factors below 15%. Operating roles can change as the generation portfolio evolves.</a:t>
            </a:r>
            <a:endParaRPr lang="en-US"/>
          </a:p>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At the end of 2025, total U.S. utility-scale capacity was 1,280,799 MW. Natural gas had the largest capacity share at 40.0%, followed by renewables at 31.5%. Capacity shares differ from generation shares because plants operate at different output levels and at different times.</a:t>
            </a:r>
            <a:endParaRPr lang="en-US"/>
          </a:p>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U.S. retail electricity sales totaled about 4,058 billion kWh in 2025. Residential and commercial customers each represented 37% of sales, while industrial customers accounted for 26%. Transportation represented less than 1%. Retail sales include net electricity imports from Canada and Mexico.</a:t>
            </a:r>
            <a:endParaRPr lang="en-US"/>
          </a:p>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Full-service providers sell bundled electricity energy and delivery services. They may generate electricity themselves, purchase it from other full-service providers, or buy from independent power producers. Other providers primarily include electricity marketers in customer-choice states, while full-service providers deliver the power.</a:t>
            </a:r>
            <a:endParaRPr lang="en-US"/>
          </a:p>
        </p:txBody>
      </p:sp>
    </p:spTree>
  </p:cSld>
  <p:clrMapOvr>
    <a:masterClrMapping xmlns:a="http://schemas.openxmlformats.org/drawingml/2006/main"/>
  </p:clrMapOvr>
</p:notes>
</file>

<file path=ppt/slideLayouts/_rels/slideLayout1.xml.rels><?xml version="1.0" encoding="utf-8"?><Relationships xmlns="http://schemas.openxmlformats.org/package/2006/relationships"><Relationship Type="http://schemas.openxmlformats.org/officeDocument/2006/relationships/slideMaster" Target="../slideMasters/slideMaster1.xml" Id="R614ca6abe5564992"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a:off x="0" y="0"/>
          <a:ext cx="0" cy="0"/>
          <a:chOff x="0" y="0"/>
          <a:chExt cx="0" cy="0"/>
        </a:xfrm>
      </p:grpSpPr>
    </p:spTree>
  </p:cSld>
  <p:clrMapOvr>
    <a:masterClrMapping xmlns:a="http://schemas.openxmlformats.org/drawingml/2006/main"/>
  </p:clrMapOvr>
</p:sldLayout>
</file>

<file path=ppt/slideMasters/_rels/slideMaster1.xml.rels><?xml version="1.0" encoding="utf-8"?><Relationships xmlns="http://schemas.openxmlformats.org/package/2006/relationships"><Relationship Type="http://schemas.openxmlformats.org/officeDocument/2006/relationships/slideLayout" Target="../slideLayouts/slideLayout1.xml" Id="R98528f55b0ff4d85" /><Relationship Type="http://schemas.openxmlformats.org/officeDocument/2006/relationships/theme" Target="../theme/theme1.xml" Id="R0bbf88f8cf87416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a:off x="0" y="0"/>
          <a:ext cx="0" cy="0"/>
          <a:chOff x="0" y="0"/>
          <a:chExt cx="0" cy="0"/>
        </a:xfrm>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8528f55b0ff4d85"/>
  </p:sldLayoutIdLst>
  <p:txStyles>
    <p:titleStyle>
      <a:lvl1pPr xmlns:a="http://schemas.openxmlformats.org/drawingml/2006/main"/>
    </p:titleStyle>
    <p:bodyStyle>
      <a:lvl1pPr xmlns:a="http://schemas.openxmlformats.org/drawingml/2006/main"/>
    </p:bodyStyle>
    <p:otherStyle/>
  </p:txStyles>
</p:sldMaster>
</file>

<file path=ppt/slides/_rels/slide1.xml.rels><?xml version="1.0" encoding="utf-8"?><Relationships xmlns="http://schemas.openxmlformats.org/package/2006/relationships"><Relationship Type="http://schemas.openxmlformats.org/officeDocument/2006/relationships/slideLayout" Target="../slideLayouts/slideLayout1.xml" Id="Rbe409fe59d5f4656" /><Relationship Type="http://schemas.openxmlformats.org/officeDocument/2006/relationships/image" Target="../media/image.png" Id="R24d718cb63044ec6" /></Relationships>
</file>

<file path=ppt/slides/_rels/slide2.xml.rels><?xml version="1.0" encoding="utf-8"?><Relationships xmlns="http://schemas.openxmlformats.org/package/2006/relationships"><Relationship Type="http://schemas.openxmlformats.org/officeDocument/2006/relationships/slideLayout" Target="../slideLayouts/slideLayout1.xml" Id="R7645c41d140a48ab" /><Relationship Type="http://schemas.openxmlformats.org/officeDocument/2006/relationships/notesSlide" Target="../notesSlides/notesSlide1.xml" Id="R6ab1f59eca5d40db" /></Relationships>
</file>

<file path=ppt/slides/_rels/slide3.xml.rels><?xml version="1.0" encoding="utf-8"?><Relationships xmlns="http://schemas.openxmlformats.org/package/2006/relationships"><Relationship Type="http://schemas.openxmlformats.org/officeDocument/2006/relationships/slideLayout" Target="../slideLayouts/slideLayout1.xml" Id="Rfe59c55518eb458b" /><Relationship Type="http://schemas.openxmlformats.org/officeDocument/2006/relationships/chart" Target="charts/chart1.xml" Id="Rc7dd5b9d89fc4ecf" /><Relationship Type="http://schemas.openxmlformats.org/officeDocument/2006/relationships/notesSlide" Target="../notesSlides/notesSlide2.xml" Id="R274040b2e1394753" /></Relationships>
</file>

<file path=ppt/slides/_rels/slide4.xml.rels><?xml version="1.0" encoding="utf-8"?><Relationships xmlns="http://schemas.openxmlformats.org/package/2006/relationships"><Relationship Type="http://schemas.openxmlformats.org/officeDocument/2006/relationships/slideLayout" Target="../slideLayouts/slideLayout1.xml" Id="R86fef80d8b5c4a6b" /><Relationship Type="http://schemas.openxmlformats.org/officeDocument/2006/relationships/image" Target="../media/image2.png" Id="R54189daf3dd74bae" /><Relationship Type="http://schemas.openxmlformats.org/officeDocument/2006/relationships/notesSlide" Target="../notesSlides/notesSlide3.xml" Id="Rc15ee3f413b449f4" /></Relationships>
</file>

<file path=ppt/slides/_rels/slide5.xml.rels><?xml version="1.0" encoding="utf-8"?><Relationships xmlns="http://schemas.openxmlformats.org/package/2006/relationships"><Relationship Type="http://schemas.openxmlformats.org/officeDocument/2006/relationships/slideLayout" Target="../slideLayouts/slideLayout1.xml" Id="Rdf23948c9a0746f5" /><Relationship Type="http://schemas.openxmlformats.org/officeDocument/2006/relationships/image" Target="../media/image3.png" Id="R89e0860991644ee9" /><Relationship Type="http://schemas.openxmlformats.org/officeDocument/2006/relationships/notesSlide" Target="../notesSlides/notesSlide4.xml" Id="R78f1e79161aa4a66" /></Relationships>
</file>

<file path=ppt/slides/_rels/slide6.xml.rels><?xml version="1.0" encoding="utf-8"?><Relationships xmlns="http://schemas.openxmlformats.org/package/2006/relationships"><Relationship Type="http://schemas.openxmlformats.org/officeDocument/2006/relationships/slideLayout" Target="../slideLayouts/slideLayout1.xml" Id="R3feb560bf48b4b7f" /><Relationship Type="http://schemas.openxmlformats.org/officeDocument/2006/relationships/image" Target="../media/image4.png" Id="R174cd85a6cfe490e" /><Relationship Type="http://schemas.openxmlformats.org/officeDocument/2006/relationships/notesSlide" Target="../notesSlides/notesSlide5.xml" Id="R515d7fccda5e4573" /></Relationships>
</file>

<file path=ppt/slides/_rels/slide7.xml.rels><?xml version="1.0" encoding="utf-8"?><Relationships xmlns="http://schemas.openxmlformats.org/package/2006/relationships"><Relationship Type="http://schemas.openxmlformats.org/officeDocument/2006/relationships/slideLayout" Target="../slideLayouts/slideLayout1.xml" Id="R980e2a98582a42ff" /><Relationship Type="http://schemas.openxmlformats.org/officeDocument/2006/relationships/image" Target="../media/image5.png" Id="R13a3cc71eae44086" /><Relationship Type="http://schemas.openxmlformats.org/officeDocument/2006/relationships/notesSlide" Target="../notesSlides/notesSlide6.xml" Id="R1349cf7efa6a43b1" /></Relationships>
</file>

<file path=ppt/slides/_rels/slide8.xml.rels><?xml version="1.0" encoding="utf-8"?><Relationships xmlns="http://schemas.openxmlformats.org/package/2006/relationships"><Relationship Type="http://schemas.openxmlformats.org/officeDocument/2006/relationships/slideLayout" Target="../slideLayouts/slideLayout1.xml" Id="R163066c6588f4c50" /><Relationship Type="http://schemas.openxmlformats.org/officeDocument/2006/relationships/image" Target="../media/image6.png" Id="R1c3a53b18dfd4920" /><Relationship Type="http://schemas.openxmlformats.org/officeDocument/2006/relationships/notesSlide" Target="../notesSlides/notesSlide7.xml" Id="Rb67681bdbff04beb" /></Relationships>
</file>

<file path=ppt/slides/_rels/slide9.xml.rels><?xml version="1.0" encoding="utf-8"?><Relationships xmlns="http://schemas.openxmlformats.org/package/2006/relationships"><Relationship Type="http://schemas.openxmlformats.org/officeDocument/2006/relationships/slideLayout" Target="../slideLayouts/slideLayout1.xml" Id="Red95774a7b9d4b87" /><Relationship Type="http://schemas.openxmlformats.org/officeDocument/2006/relationships/image" Target="../media/image7.png" Id="R509f752d98c447df" /><Relationship Type="http://schemas.openxmlformats.org/officeDocument/2006/relationships/notesSlide" Target="../notesSlides/notesSlide8.xml" Id="Ra38b6b70ce474136" /></Relationships>
</file>

<file path=ppt/slides/_rels/slide10.xml.rels><?xml version="1.0" encoding="utf-8"?><Relationships xmlns="http://schemas.openxmlformats.org/package/2006/relationships"><Relationship Type="http://schemas.openxmlformats.org/officeDocument/2006/relationships/slideLayout" Target="../slideLayouts/slideLayout1.xml" Id="Rc9a2ee16fc4247c2" /><Relationship Type="http://schemas.openxmlformats.org/officeDocument/2006/relationships/notesSlide" Target="../notesSlides/notesSlide9.xml" Id="R6dcb82787d9f4e52" /></Relationships>
</file>

<file path=ppt/slides/_rels/slide11.xml.rels><?xml version="1.0" encoding="utf-8"?><Relationships xmlns="http://schemas.openxmlformats.org/package/2006/relationships"><Relationship Type="http://schemas.openxmlformats.org/officeDocument/2006/relationships/slideLayout" Target="../slideLayouts/slideLayout1.xml" Id="Refe2cfcb76674e8d" /><Relationship Type="http://schemas.openxmlformats.org/officeDocument/2006/relationships/chart" Target="charts/chart2.xml" Id="R9ff6b7af577d4667" /><Relationship Type="http://schemas.openxmlformats.org/officeDocument/2006/relationships/notesSlide" Target="../notesSlides/notesSlide10.xml" Id="R4b42bdb6e1a0489f" /></Relationships>
</file>

<file path=ppt/slides/_rels/slide12.xml.rels><?xml version="1.0" encoding="utf-8"?><Relationships xmlns="http://schemas.openxmlformats.org/package/2006/relationships"><Relationship Type="http://schemas.openxmlformats.org/officeDocument/2006/relationships/slideLayout" Target="../slideLayouts/slideLayout1.xml" Id="R9ca9af0d593d4cff" /><Relationship Type="http://schemas.openxmlformats.org/officeDocument/2006/relationships/chart" Target="charts/chart3.xml" Id="R5fddab2b5cb14fb6" /><Relationship Type="http://schemas.openxmlformats.org/officeDocument/2006/relationships/notesSlide" Target="../notesSlides/notesSlide11.xml" Id="R18658469b93e4c7d" /></Relationships>
</file>

<file path=ppt/slides/_rels/slide13.xml.rels><?xml version="1.0" encoding="utf-8"?><Relationships xmlns="http://schemas.openxmlformats.org/package/2006/relationships"><Relationship Type="http://schemas.openxmlformats.org/officeDocument/2006/relationships/slideLayout" Target="../slideLayouts/slideLayout1.xml" Id="R34a564dad288438a" /><Relationship Type="http://schemas.openxmlformats.org/officeDocument/2006/relationships/notesSlide" Target="../notesSlides/notesSlide12.xml" Id="R9c93a7b3951d45bd" /></Relationships>
</file>

<file path=ppt/slides/_rels/slide14.xml.rels><?xml version="1.0" encoding="utf-8"?><Relationships xmlns="http://schemas.openxmlformats.org/package/2006/relationships"><Relationship Type="http://schemas.openxmlformats.org/officeDocument/2006/relationships/slideLayout" Target="../slideLayouts/slideLayout1.xml" Id="R53bef03c88f94366" /></Relationships>
</file>

<file path=ppt/slides/charts/_rels/chart1.xml.rels><?xml version="1.0" encoding="utf-8"?><Relationships xmlns="http://schemas.openxmlformats.org/package/2006/relationships"><Relationship Type="http://schemas.openxmlformats.org/officeDocument/2006/relationships/package" Target="embeddings/package.xlsx" Id="R117828faaf744187" /></Relationships>
</file>

<file path=ppt/slides/charts/_rels/chart2.xml.rels><?xml version="1.0" encoding="utf-8"?><Relationships xmlns="http://schemas.openxmlformats.org/package/2006/relationships"><Relationship Type="http://schemas.openxmlformats.org/officeDocument/2006/relationships/package" Target="embeddings/package2.xlsx" Id="R055c3610deb44aa5" /></Relationships>
</file>

<file path=ppt/slides/charts/_rels/chart3.xml.rels><?xml version="1.0" encoding="utf-8"?><Relationships xmlns="http://schemas.openxmlformats.org/package/2006/relationships"><Relationship Type="http://schemas.openxmlformats.org/officeDocument/2006/relationships/package" Target="embeddings/package3.xlsx" Id="R8dacbf792f5b4d71" /></Relationships>
</file>

<file path=ppt/slides/charts/chart1.xml><?xml version="1.0" encoding="utf-8"?>
<c:chartSpace xmlns:c="http://schemas.openxmlformats.org/drawingml/2006/chart" xmlns:a="http://schemas.openxmlformats.org/drawingml/2006/main" xmlns:r="http://schemas.openxmlformats.org/officeDocument/2006/relationships">
  <c:date1904 val="0"/>
  <c:lang val="en-US"/>
  <c:roundedCorners val="0"/>
  <c:chart>
    <c:autoTitleDeleted val="1"/>
    <c:plotArea>
      <c:layout/>
      <c:pieChart>
        <c:varyColors val="1"/>
        <c:ser>
          <c:idx val="0"/>
          <c:order val="0"/>
          <c:tx>
            <c:strRef>
              <c:f>Sheet1!$B$1</c:f>
              <c:strCache>
                <c:ptCount val="1"/>
                <c:pt idx="0">
                  <c:v>Generation share (percent)</c:v>
                </c:pt>
              </c:strCache>
            </c:strRef>
          </c:tx>
          <c:dPt>
            <c:idx val="0"/>
            <c:bubble3D val="0"/>
            <c:spPr>
              <a:solidFill>
                <a:srgbClr val="00D9FF"/>
              </a:solidFill>
              <a:ln>
                <a:noFill/>
              </a:ln>
            </c:spPr>
          </c:dPt>
          <c:dPt>
            <c:idx val="1"/>
            <c:bubble3D val="0"/>
            <c:spPr>
              <a:solidFill>
                <a:srgbClr val="10B981"/>
              </a:solidFill>
              <a:ln>
                <a:noFill/>
              </a:ln>
            </c:spPr>
          </c:dPt>
          <c:dPt>
            <c:idx val="2"/>
            <c:bubble3D val="0"/>
            <c:spPr>
              <a:solidFill>
                <a:srgbClr val="F59E0B"/>
              </a:solidFill>
              <a:ln>
                <a:noFill/>
              </a:ln>
            </c:spPr>
          </c:dPt>
          <c:dLbls>
            <c:numFmt formatCode="0%" sourceLinked="0"/>
            <c:spPr>
              <a:noFill/>
              <a:ln>
                <a:noFill/>
              </a:ln>
            </c:spPr>
            <c:txPr>
              <a:bodyPr/>
              <a:lstStyle/>
              <a:p>
                <a:pPr>
                  <a:lnSpc>
                    <a:spcPct val="100000"/>
                  </a:lnSpc>
                  <a:defRPr sz="1600" b="0" baseline="0">
                    <a:solidFill>
                      <a:srgbClr val="F4FBFF"/>
                    </a:solidFill>
                    <a:latin typeface="Aptos"/>
                  </a:defRPr>
                </a:pPr>
                <a:endParaRPr lang="en-US"/>
              </a:p>
            </c:txPr>
            <c:dLblPos val="outEnd"/>
            <c:showLegendKey val="0"/>
            <c:showVal val="0"/>
            <c:showCatName val="0"/>
            <c:showSerName val="0"/>
            <c:showPercent val="1"/>
            <c:showBubbleSize val="0"/>
            <c:showLeaderLines val="0"/>
          </c:dLbls>
          <c:cat>
            <c:strRef>
              <c:f>Sheet1!$A$2:$A$4</c:f>
              <c:strCache>
                <c:ptCount val="3"/>
                <c:pt idx="0">
                  <c:v>Fossil fuels</c:v>
                </c:pt>
                <c:pt idx="1">
                  <c:v>Nuclear</c:v>
                </c:pt>
                <c:pt idx="2">
                  <c:v>Renewables</c:v>
                </c:pt>
              </c:strCache>
            </c:strRef>
          </c:cat>
          <c:val>
            <c:numRef>
              <c:f>Sheet1!$B$2:$B$4</c:f>
              <c:numCache>
                <c:formatCode>General</c:formatCode>
                <c:ptCount val="3"/>
                <c:pt idx="0">
                  <c:v>58</c:v>
                </c:pt>
                <c:pt idx="1">
                  <c:v>18</c:v>
                </c:pt>
                <c:pt idx="2">
                  <c:v>24</c:v>
                </c:pt>
              </c:numCache>
            </c:numRef>
          </c:val>
        </c:ser>
        <c:firstSliceAng val="0"/>
      </c:pieChart>
      <c:spPr>
        <a:noFill/>
        <a:ln>
          <a:noFill/>
        </a:ln>
      </c:spPr>
    </c:plotArea>
    <c:legend>
      <c:legendPos val="r"/>
      <c:overlay val="0"/>
      <c:txPr>
        <a:bodyPr/>
        <a:lstStyle/>
        <a:p>
          <a:pPr>
            <a:lnSpc>
              <a:spcPct val="100000"/>
            </a:lnSpc>
            <a:defRPr sz="1600" b="0" baseline="0">
              <a:solidFill>
                <a:srgbClr val="F4FBFF"/>
              </a:solidFill>
              <a:latin typeface="Aptos"/>
            </a:defRPr>
          </a:pPr>
          <a:endParaRPr lang="en-US"/>
        </a:p>
      </c:txPr>
    </c:legend>
    <c:plotVisOnly val="1"/>
    <c:dispBlanksAs val="gap"/>
  </c:chart>
  <c:spPr>
    <a:noFill/>
    <a:ln>
      <a:noFill/>
    </a:ln>
  </c:spPr>
  <c:txPr>
    <a:bodyPr/>
    <a:lstStyle/>
    <a:p>
      <a:pPr>
        <a:lnSpc>
          <a:spcPct val="100000"/>
        </a:lnSpc>
        <a:defRPr sz="1600" b="0" baseline="0">
          <a:solidFill>
            <a:srgbClr val="F4FBFF"/>
          </a:solidFill>
          <a:latin typeface="Aptos"/>
        </a:defRPr>
      </a:pPr>
      <a:endParaRPr lang="en-US"/>
    </a:p>
  </c:txPr>
  <c:externalData r:id="R117828faaf744187">
    <c:autoUpdate val="0"/>
  </c:externalData>
</c:chartSpace>
</file>

<file path=ppt/slides/charts/chart2.xml><?xml version="1.0" encoding="utf-8"?>
<c:chartSpace xmlns:c="http://schemas.openxmlformats.org/drawingml/2006/chart" xmlns:a="http://schemas.openxmlformats.org/drawingml/2006/main" xmlns:r="http://schemas.openxmlformats.org/officeDocument/2006/relationships">
  <c:date1904 val="0"/>
  <c:lang val="en-US"/>
  <c:roundedCorners val="0"/>
  <c:chart>
    <c:autoTitleDeleted val="1"/>
    <c:plotArea>
      <c:layout/>
      <c:barChart>
        <c:barDir val="bar"/>
        <c:grouping val="clustered"/>
        <c:varyColors val="0"/>
        <c:ser>
          <c:idx val="0"/>
          <c:order val="0"/>
          <c:tx>
            <c:strRef>
              <c:f>Sheet1!$B$1</c:f>
              <c:strCache>
                <c:ptCount val="1"/>
                <c:pt idx="0">
                  <c:v>Capacity share (percent)</c:v>
                </c:pt>
              </c:strCache>
            </c:strRef>
          </c:tx>
          <c:spPr>
            <a:solidFill>
              <a:srgbClr val="00D9FF"/>
            </a:solidFill>
            <a:ln>
              <a:noFill/>
            </a:ln>
          </c:spPr>
          <c:invertIfNegative val="0"/>
          <c:dLbls>
            <c:numFmt formatCode="General" sourceLinked="0"/>
            <c:spPr>
              <a:noFill/>
              <a:ln>
                <a:noFill/>
              </a:ln>
            </c:spPr>
            <c:txPr>
              <a:bodyPr/>
              <a:lstStyle/>
              <a:p>
                <a:pPr>
                  <a:lnSpc>
                    <a:spcPct val="100000"/>
                  </a:lnSpc>
                  <a:defRPr sz="1400" b="0" baseline="0">
                    <a:solidFill>
                      <a:srgbClr val="F4FBFF"/>
                    </a:solidFill>
                    <a:latin typeface="Aptos"/>
                  </a:defRPr>
                </a:pPr>
                <a:endParaRPr lang="en-US"/>
              </a:p>
            </c:txPr>
            <c:dLblPos val="outEnd"/>
            <c:showLegendKey val="0"/>
            <c:showVal val="1"/>
            <c:showCatName val="0"/>
            <c:showSerName val="0"/>
            <c:showPercent val="0"/>
            <c:showBubbleSize val="0"/>
          </c:dLbls>
          <c:cat>
            <c:strRef>
              <c:f>Sheet1!$A$2:$A$7</c:f>
              <c:strCache>
                <c:ptCount val="6"/>
                <c:pt idx="0">
                  <c:v>Natural gas</c:v>
                </c:pt>
                <c:pt idx="1">
                  <c:v>Renewables</c:v>
                </c:pt>
                <c:pt idx="2">
                  <c:v>Coal</c:v>
                </c:pt>
                <c:pt idx="3">
                  <c:v>Nuclear</c:v>
                </c:pt>
                <c:pt idx="4">
                  <c:v>Petroleum</c:v>
                </c:pt>
                <c:pt idx="5">
                  <c:v>Other sources</c:v>
                </c:pt>
              </c:strCache>
            </c:strRef>
          </c:cat>
          <c:val>
            <c:numRef>
              <c:f>Sheet1!$B$2:$B$7</c:f>
              <c:numCache>
                <c:formatCode>General</c:formatCode>
                <c:ptCount val="6"/>
                <c:pt idx="0">
                  <c:v>40</c:v>
                </c:pt>
                <c:pt idx="1">
                  <c:v>31.5</c:v>
                </c:pt>
                <c:pt idx="2">
                  <c:v>13.3</c:v>
                </c:pt>
                <c:pt idx="3">
                  <c:v>7.7</c:v>
                </c:pt>
                <c:pt idx="4">
                  <c:v>5.8</c:v>
                </c:pt>
                <c:pt idx="5">
                  <c:v>5.4</c:v>
                </c:pt>
              </c:numCache>
            </c:numRef>
          </c:val>
        </c:ser>
        <c:gapWidth val="39"/>
        <c:axId val="48650112"/>
        <c:axId val="48672768"/>
      </c:barChart>
      <c:catAx>
        <c:axId val="48650112"/>
        <c:scaling>
          <c:orientation val="maxMin"/>
        </c:scaling>
        <c:delete val="0"/>
        <c:axPos val="l"/>
        <c:majorTickMark val="none"/>
        <c:minorTickMark val="none"/>
        <c:tickLblPos val="low"/>
        <c:spPr>
          <a:ln w="9525">
            <a:solidFill>
              <a:srgbClr val="F4FBFF">
                <a:alpha val="20000"/>
              </a:srgbClr>
            </a:solidFill>
          </a:ln>
        </c:spPr>
        <c:txPr>
          <a:bodyPr/>
          <a:lstStyle/>
          <a:p>
            <a:pPr>
              <a:lnSpc>
                <a:spcPct val="100000"/>
              </a:lnSpc>
              <a:defRPr sz="1600" b="0" baseline="0">
                <a:solidFill>
                  <a:srgbClr val="F4FBFF"/>
                </a:solidFill>
                <a:latin typeface="Aptos"/>
              </a:defRPr>
            </a:pPr>
            <a:endParaRPr lang="en-US"/>
          </a:p>
        </c:txPr>
        <c:crossAx val="48672768"/>
        <c:crosses val="autoZero"/>
        <c:auto val="1"/>
        <c:lblAlgn val="ctr"/>
        <c:lblOffset val="100"/>
        <c:noMultiLvlLbl val="1"/>
      </c:catAx>
      <c:valAx>
        <c:axId val="48672768"/>
        <c:scaling>
          <c:orientation val="minMax"/>
          <c:min val="0"/>
        </c:scaling>
        <c:delete val="1"/>
        <c:axPos val="b"/>
        <c:numFmt formatCode="General" sourceLinked="0"/>
        <c:majorTickMark val="none"/>
        <c:minorTickMark val="none"/>
        <c:tickLblPos val="nextTo"/>
        <c:spPr>
          <a:ln>
            <a:noFill/>
          </a:ln>
        </c:spPr>
        <c:txPr>
          <a:bodyPr/>
          <a:lstStyle/>
          <a:p>
            <a:pPr>
              <a:lnSpc>
                <a:spcPct val="100000"/>
              </a:lnSpc>
              <a:defRPr sz="1600" b="0" baseline="0">
                <a:solidFill>
                  <a:srgbClr val="B2B9C0"/>
                </a:solidFill>
                <a:latin typeface="Aptos"/>
              </a:defRPr>
            </a:pPr>
            <a:endParaRPr lang="en-US"/>
          </a:p>
        </c:txPr>
        <c:crossAx val="48650112"/>
        <c:crosses val="max"/>
        <c:crossBetween val="between"/>
      </c:valAx>
      <c:spPr>
        <a:noFill/>
        <a:ln>
          <a:noFill/>
        </a:ln>
      </c:spPr>
    </c:plotArea>
    <c:plotVisOnly val="1"/>
    <c:dispBlanksAs val="gap"/>
  </c:chart>
  <c:spPr>
    <a:noFill/>
    <a:ln>
      <a:noFill/>
    </a:ln>
  </c:spPr>
  <c:txPr>
    <a:bodyPr/>
    <a:lstStyle/>
    <a:p>
      <a:pPr>
        <a:lnSpc>
          <a:spcPct val="100000"/>
        </a:lnSpc>
        <a:defRPr sz="1600" b="0" baseline="0">
          <a:solidFill>
            <a:srgbClr val="F4FBFF"/>
          </a:solidFill>
          <a:latin typeface="Aptos"/>
        </a:defRPr>
      </a:pPr>
      <a:endParaRPr lang="en-US"/>
    </a:p>
  </c:txPr>
  <c:externalData r:id="R055c3610deb44aa5">
    <c:autoUpdate val="0"/>
  </c:externalData>
</c:chartSpace>
</file>

<file path=ppt/slides/charts/chart3.xml><?xml version="1.0" encoding="utf-8"?>
<c:chartSpace xmlns:c="http://schemas.openxmlformats.org/drawingml/2006/chart" xmlns:a="http://schemas.openxmlformats.org/drawingml/2006/main" xmlns:r="http://schemas.openxmlformats.org/officeDocument/2006/relationships">
  <c:date1904 val="0"/>
  <c:lang val="en-US"/>
  <c:roundedCorners val="0"/>
  <c:chart>
    <c:autoTitleDeleted val="1"/>
    <c:plotArea>
      <c:layout/>
      <c:barChart>
        <c:barDir val="col"/>
        <c:grouping val="clustered"/>
        <c:varyColors val="0"/>
        <c:ser>
          <c:idx val="0"/>
          <c:order val="0"/>
          <c:tx>
            <c:strRef>
              <c:f>Sheet1!$B$1</c:f>
              <c:strCache>
                <c:ptCount val="1"/>
                <c:pt idx="0">
                  <c:v>Retail sales (billion kWh)</c:v>
                </c:pt>
              </c:strCache>
            </c:strRef>
          </c:tx>
          <c:spPr>
            <a:solidFill>
              <a:srgbClr val="00D9FF"/>
            </a:solidFill>
            <a:ln>
              <a:noFill/>
            </a:ln>
          </c:spPr>
          <c:invertIfNegative val="0"/>
          <c:dLbls>
            <c:numFmt formatCode="#,##0" sourceLinked="0"/>
            <c:spPr>
              <a:noFill/>
              <a:ln>
                <a:noFill/>
              </a:ln>
            </c:spPr>
            <c:txPr>
              <a:bodyPr/>
              <a:lstStyle/>
              <a:p>
                <a:pPr>
                  <a:lnSpc>
                    <a:spcPct val="100000"/>
                  </a:lnSpc>
                  <a:defRPr sz="1700" b="0" baseline="0">
                    <a:solidFill>
                      <a:srgbClr val="F4FBFF"/>
                    </a:solidFill>
                    <a:latin typeface="Aptos"/>
                  </a:defRPr>
                </a:pPr>
                <a:endParaRPr lang="en-US"/>
              </a:p>
            </c:txPr>
            <c:dLblPos val="outEnd"/>
            <c:showLegendKey val="0"/>
            <c:showVal val="1"/>
            <c:showCatName val="0"/>
            <c:showSerName val="0"/>
            <c:showPercent val="0"/>
            <c:showBubbleSize val="0"/>
          </c:dLbls>
          <c:cat>
            <c:strRef>
              <c:f>Sheet1!$A$2:$A$5</c:f>
              <c:strCache>
                <c:ptCount val="4"/>
                <c:pt idx="0">
                  <c:v>Residential</c:v>
                </c:pt>
                <c:pt idx="1">
                  <c:v>Commercial</c:v>
                </c:pt>
                <c:pt idx="2">
                  <c:v>Industrial</c:v>
                </c:pt>
                <c:pt idx="3">
                  <c:v>Transportation</c:v>
                </c:pt>
              </c:strCache>
            </c:strRef>
          </c:cat>
          <c:val>
            <c:numRef>
              <c:f>Sheet1!$B$2:$B$5</c:f>
              <c:numCache>
                <c:formatCode>General</c:formatCode>
                <c:ptCount val="4"/>
                <c:pt idx="0">
                  <c:v>1515</c:v>
                </c:pt>
                <c:pt idx="1">
                  <c:v>1493</c:v>
                </c:pt>
                <c:pt idx="2">
                  <c:v>1042</c:v>
                </c:pt>
                <c:pt idx="3">
                  <c:v>7</c:v>
                </c:pt>
              </c:numCache>
            </c:numRef>
          </c:val>
        </c:ser>
        <c:gapWidth val="25"/>
        <c:axId val="48650112"/>
        <c:axId val="48672768"/>
      </c:barChart>
      <c:catAx>
        <c:axId val="48650112"/>
        <c:scaling>
          <c:orientation val="minMax"/>
        </c:scaling>
        <c:delete val="0"/>
        <c:axPos val="b"/>
        <c:majorTickMark val="none"/>
        <c:minorTickMark val="none"/>
        <c:tickLblPos val="low"/>
        <c:spPr>
          <a:ln w="9525">
            <a:solidFill>
              <a:srgbClr val="F4FBFF">
                <a:alpha val="20000"/>
              </a:srgbClr>
            </a:solidFill>
          </a:ln>
        </c:spPr>
        <c:txPr>
          <a:bodyPr/>
          <a:lstStyle/>
          <a:p>
            <a:pPr>
              <a:lnSpc>
                <a:spcPct val="100000"/>
              </a:lnSpc>
              <a:defRPr sz="1400" b="0" baseline="0">
                <a:solidFill>
                  <a:srgbClr val="F4FBFF"/>
                </a:solidFill>
                <a:latin typeface="Aptos"/>
              </a:defRPr>
            </a:pPr>
            <a:endParaRPr lang="en-US"/>
          </a:p>
        </c:txPr>
        <c:crossAx val="48672768"/>
        <c:crosses val="autoZero"/>
        <c:auto val="1"/>
        <c:lblAlgn val="ctr"/>
        <c:lblOffset val="100"/>
        <c:noMultiLvlLbl val="1"/>
      </c:catAx>
      <c:valAx>
        <c:axId val="48672768"/>
        <c:scaling>
          <c:orientation val="minMax"/>
          <c:min val="0"/>
        </c:scaling>
        <c:delete val="0"/>
        <c:axPos val="l"/>
        <c:majorGridlines>
          <c:spPr>
            <a:ln w="9525">
              <a:solidFill>
                <a:srgbClr val="F4FBFF">
                  <a:alpha val="10000"/>
                </a:srgbClr>
              </a:solidFill>
              <a:prstDash val="dash"/>
            </a:ln>
          </c:spPr>
        </c:majorGridlines>
        <c:numFmt formatCode="#,##0" sourceLinked="0"/>
        <c:majorTickMark val="none"/>
        <c:minorTickMark val="none"/>
        <c:tickLblPos val="nextTo"/>
        <c:spPr>
          <a:ln>
            <a:noFill/>
          </a:ln>
        </c:spPr>
        <c:txPr>
          <a:bodyPr/>
          <a:lstStyle/>
          <a:p>
            <a:pPr>
              <a:lnSpc>
                <a:spcPct val="100000"/>
              </a:lnSpc>
              <a:defRPr sz="1400" b="0" baseline="0">
                <a:solidFill>
                  <a:srgbClr val="B2B9C0"/>
                </a:solidFill>
                <a:latin typeface="Aptos"/>
              </a:defRPr>
            </a:pPr>
            <a:endParaRPr lang="en-US"/>
          </a:p>
        </c:txPr>
        <c:crossAx val="48650112"/>
        <c:crosses val="autoZero"/>
        <c:crossBetween val="between"/>
      </c:valAx>
      <c:spPr>
        <a:noFill/>
        <a:ln>
          <a:noFill/>
        </a:ln>
      </c:spPr>
    </c:plotArea>
    <c:plotVisOnly val="1"/>
    <c:dispBlanksAs val="gap"/>
  </c:chart>
  <c:spPr>
    <a:noFill/>
    <a:ln>
      <a:noFill/>
    </a:ln>
  </c:spPr>
  <c:txPr>
    <a:bodyPr/>
    <a:lstStyle/>
    <a:p>
      <a:pPr>
        <a:lnSpc>
          <a:spcPct val="100000"/>
        </a:lnSpc>
        <a:defRPr sz="1400" b="0" baseline="0">
          <a:solidFill>
            <a:srgbClr val="F4FBFF"/>
          </a:solidFill>
          <a:latin typeface="Aptos"/>
        </a:defRPr>
      </a:pPr>
      <a:endParaRPr lang="en-US"/>
    </a:p>
  </c:txPr>
  <c:externalData r:id="R8dacbf792f5b4d71">
    <c:autoUpdate val="0"/>
  </c:externalData>
</c:chartSpace>
</file>

<file path=ppt/slides/slide1.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B1B31"/>
          </a:solidFill>
          <a:ln xmlns:a="http://schemas.openxmlformats.org/drawingml/2006/main" w="12700">
            <a:noFill/>
          </a:ln>
        </p:spPr>
      </p:sp>
      <p:pic>
        <p:nvPicPr>
          <p:cNvPr id="3" name="CoverImage" descr="Diverse electricity generation connected to the power grid."/>
          <p:cNvPicPr>
            <a:picLocks xmlns:a="http://schemas.openxmlformats.org/drawingml/2006/main" noChangeAspect="1"/>
          </p:cNvPicPr>
          <p:nvPr/>
        </p:nvPicPr>
        <p:blipFill>
          <a:blip xmlns:r="http://schemas.openxmlformats.org/officeDocument/2006/relationships" xmlns:a="http://schemas.openxmlformats.org/drawingml/2006/main" r:embed="R24d718cb63044ec6" cstate="print"/>
          <a:stretch xmlns:a="http://schemas.openxmlformats.org/drawingml/2006/main">
            <a:fillRect/>
          </a:stretch>
        </p:blipFill>
        <p:spPr>
          <a:xfrm xmlns:a="http://schemas.openxmlformats.org/drawingml/2006/main">
            <a:off x="6883400" y="755650"/>
            <a:ext cx="4635500" cy="5346700"/>
          </a:xfrm>
          <a:prstGeom xmlns:a="http://schemas.openxmlformats.org/drawingml/2006/main" prst="roundRect">
            <a:avLst>
              <a:gd name="adj" fmla="val 3288"/>
            </a:avLst>
          </a:prstGeom>
          <a:ln xmlns:a="http://schemas.openxmlformats.org/drawingml/2006/main" w="6350">
            <a:solidFill>
              <a:srgbClr val="FFFFFF">
                <a:alpha val="16000"/>
              </a:srgbClr>
            </a:solidFill>
          </a:ln>
        </p:spPr>
      </p:pic>
      <p:sp>
        <p:nvSpPr>
          <p:cNvPr id="4" name="CoverRule"/>
          <p:cNvSpPr>
            <a:spLocks xmlns:a="http://schemas.openxmlformats.org/drawingml/2006/main" noGrp="1"/>
          </p:cNvSpPr>
          <p:nvPr/>
        </p:nvSpPr>
        <p:spPr>
          <a:xfrm xmlns:a="http://schemas.openxmlformats.org/drawingml/2006/main">
            <a:off x="762000" y="2025650"/>
            <a:ext cx="609600" cy="38100"/>
          </a:xfrm>
          <a:prstGeom xmlns:a="http://schemas.openxmlformats.org/drawingml/2006/main" prst="roundRect">
            <a:avLst>
              <a:gd name="adj" fmla="val 50000"/>
            </a:avLst>
          </a:prstGeom>
          <a:solidFill xmlns:a="http://schemas.openxmlformats.org/drawingml/2006/main">
            <a:srgbClr val="FFD93D"/>
          </a:solidFill>
          <a:ln xmlns:a="http://schemas.openxmlformats.org/drawingml/2006/main" w="12700">
            <a:noFill/>
          </a:ln>
        </p:spPr>
      </p:sp>
      <p:sp>
        <p:nvSpPr>
          <p:cNvPr id="5" name="Title"/>
          <p:cNvSpPr>
            <a:spLocks xmlns:a="http://schemas.openxmlformats.org/drawingml/2006/main" noGrp="1"/>
          </p:cNvSpPr>
          <p:nvPr/>
        </p:nvSpPr>
        <p:spPr>
          <a:xfrm xmlns:a="http://schemas.openxmlformats.org/drawingml/2006/main">
            <a:off x="762000" y="2241550"/>
            <a:ext cx="5588000" cy="172085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3400" b="1" i="0" dirty="0">
                <a:solidFill>
                  <a:srgbClr val="F4FBFF"/>
                </a:solidFill>
                <a:latin typeface="Aptos Display"/>
              </a:rPr>
              <a:t>U.S. Electricity: Generation, Capacity and Sales</a:t>
            </a:r>
            <a:endParaRPr lang="en-US" sz="3400"/>
          </a:p>
        </p:txBody>
      </p:sp>
      <p:sp>
        <p:nvSpPr>
          <p:cNvPr id="6" name="Subtitle"/>
          <p:cNvSpPr>
            <a:spLocks xmlns:a="http://schemas.openxmlformats.org/drawingml/2006/main" noGrp="1"/>
          </p:cNvSpPr>
          <p:nvPr/>
        </p:nvSpPr>
        <p:spPr>
          <a:xfrm xmlns:a="http://schemas.openxmlformats.org/drawingml/2006/main">
            <a:off x="762000" y="4089400"/>
            <a:ext cx="5588000" cy="736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000" b="0" i="0" dirty="0">
                <a:solidFill>
                  <a:srgbClr val="F4FBFF"/>
                </a:solidFill>
                <a:latin typeface="Aptos"/>
              </a:rPr>
              <a:t>How power is produced, balanced and sold.</a:t>
            </a:r>
            <a:endParaRPr lang="en-US" sz="2000"/>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7111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0D9FF"/>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0D9FF"/>
                </a:solidFill>
                <a:latin typeface="Aptos Display"/>
              </a:rPr>
              <a:t>Agenda</a:t>
            </a:r>
            <a:endParaRPr lang="en-US" sz="2800"/>
          </a:p>
        </p:txBody>
      </p:sp>
      <p:sp>
        <p:nvSpPr>
          <p:cNvPr id="5" name="Agenda1"/>
          <p:cNvSpPr>
            <a:spLocks xmlns:a="http://schemas.openxmlformats.org/drawingml/2006/main" noGrp="1"/>
          </p:cNvSpPr>
          <p:nvPr/>
        </p:nvSpPr>
        <p:spPr>
          <a:xfrm xmlns:a="http://schemas.openxmlformats.org/drawingml/2006/main">
            <a:off x="762000" y="2952750"/>
            <a:ext cx="5251450" cy="1155700"/>
          </a:xfrm>
          <a:prstGeom xmlns:a="http://schemas.openxmlformats.org/drawingml/2006/main" prst="roundRect">
            <a:avLst/>
          </a:prstGeom>
          <a:solidFill xmlns:a="http://schemas.openxmlformats.org/drawingml/2006/main">
            <a:srgbClr val="0B1728"/>
          </a:solidFill>
          <a:ln xmlns:a="http://schemas.openxmlformats.org/drawingml/2006/main" w="12700">
            <a:solidFill>
              <a:srgbClr val="1F2D3F"/>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200" b="1" i="0" dirty="0">
                <a:solidFill>
                  <a:srgbClr val="00D9FF"/>
                </a:solidFill>
                <a:latin typeface="Aptos Display"/>
              </a:rPr>
              <a:t>01</a:t>
            </a:r>
            <a:endParaRPr lang="en-US" sz="2200"/>
          </a:p>
          <a:p xmlns:a="http://schemas.openxmlformats.org/drawingml/2006/main">
            <a:pPr algn="l">
              <a:lnSpc>
                <a:spcPct val="104166"/>
              </a:lnSpc>
            </a:pPr>
            <a:r>
              <a:rPr lang="en-US" sz="2200" b="1" i="0" dirty="0">
                <a:solidFill>
                  <a:srgbClr val="00D9FF"/>
                </a:solidFill>
                <a:latin typeface="Aptos Display"/>
              </a:rPr>
              <a:t>Generation mix</a:t>
            </a:r>
            <a:endParaRPr lang="en-US" sz="2200"/>
          </a:p>
        </p:txBody>
      </p:sp>
      <p:sp>
        <p:nvSpPr>
          <p:cNvPr id="6" name="Agenda2"/>
          <p:cNvSpPr>
            <a:spLocks xmlns:a="http://schemas.openxmlformats.org/drawingml/2006/main" noGrp="1"/>
          </p:cNvSpPr>
          <p:nvPr/>
        </p:nvSpPr>
        <p:spPr>
          <a:xfrm xmlns:a="http://schemas.openxmlformats.org/drawingml/2006/main">
            <a:off x="6178550" y="2952750"/>
            <a:ext cx="5251450" cy="1155700"/>
          </a:xfrm>
          <a:prstGeom xmlns:a="http://schemas.openxmlformats.org/drawingml/2006/main" prst="roundRect">
            <a:avLst/>
          </a:prstGeom>
          <a:solidFill xmlns:a="http://schemas.openxmlformats.org/drawingml/2006/main">
            <a:srgbClr val="0B1728"/>
          </a:solidFill>
          <a:ln xmlns:a="http://schemas.openxmlformats.org/drawingml/2006/main" w="12700">
            <a:solidFill>
              <a:srgbClr val="1F2D3F"/>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200" b="1" i="0" dirty="0">
                <a:solidFill>
                  <a:srgbClr val="00D9FF"/>
                </a:solidFill>
                <a:latin typeface="Aptos Display"/>
              </a:rPr>
              <a:t>02</a:t>
            </a:r>
            <a:endParaRPr lang="en-US" sz="2200"/>
          </a:p>
          <a:p xmlns:a="http://schemas.openxmlformats.org/drawingml/2006/main">
            <a:pPr algn="l">
              <a:lnSpc>
                <a:spcPct val="104166"/>
              </a:lnSpc>
            </a:pPr>
            <a:r>
              <a:rPr lang="en-US" sz="2200" b="1" i="0" dirty="0">
                <a:solidFill>
                  <a:srgbClr val="00D9FF"/>
                </a:solidFill>
                <a:latin typeface="Aptos Display"/>
              </a:rPr>
              <a:t>Generation technologies</a:t>
            </a:r>
            <a:endParaRPr lang="en-US" sz="2200"/>
          </a:p>
        </p:txBody>
      </p:sp>
      <p:sp>
        <p:nvSpPr>
          <p:cNvPr id="7" name="Agenda3"/>
          <p:cNvSpPr>
            <a:spLocks xmlns:a="http://schemas.openxmlformats.org/drawingml/2006/main" noGrp="1"/>
          </p:cNvSpPr>
          <p:nvPr/>
        </p:nvSpPr>
        <p:spPr>
          <a:xfrm xmlns:a="http://schemas.openxmlformats.org/drawingml/2006/main">
            <a:off x="762000" y="4273550"/>
            <a:ext cx="5251450" cy="1155700"/>
          </a:xfrm>
          <a:prstGeom xmlns:a="http://schemas.openxmlformats.org/drawingml/2006/main" prst="roundRect">
            <a:avLst/>
          </a:prstGeom>
          <a:solidFill xmlns:a="http://schemas.openxmlformats.org/drawingml/2006/main">
            <a:srgbClr val="0B1728"/>
          </a:solidFill>
          <a:ln xmlns:a="http://schemas.openxmlformats.org/drawingml/2006/main" w="12700">
            <a:solidFill>
              <a:srgbClr val="1F2D3F"/>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200" b="1" i="0" dirty="0">
                <a:solidFill>
                  <a:srgbClr val="00D9FF"/>
                </a:solidFill>
                <a:latin typeface="Aptos Display"/>
              </a:rPr>
              <a:t>03</a:t>
            </a:r>
            <a:endParaRPr lang="en-US" sz="2200"/>
          </a:p>
          <a:p xmlns:a="http://schemas.openxmlformats.org/drawingml/2006/main">
            <a:pPr algn="l">
              <a:lnSpc>
                <a:spcPct val="104166"/>
              </a:lnSpc>
            </a:pPr>
            <a:r>
              <a:rPr lang="en-US" sz="2200" b="1" i="0" dirty="0">
                <a:solidFill>
                  <a:srgbClr val="00D9FF"/>
                </a:solidFill>
                <a:latin typeface="Aptos Display"/>
              </a:rPr>
              <a:t>Capacity and grid operations</a:t>
            </a:r>
            <a:endParaRPr lang="en-US" sz="2200"/>
          </a:p>
        </p:txBody>
      </p:sp>
      <p:sp>
        <p:nvSpPr>
          <p:cNvPr id="8" name="Agenda4"/>
          <p:cNvSpPr>
            <a:spLocks xmlns:a="http://schemas.openxmlformats.org/drawingml/2006/main" noGrp="1"/>
          </p:cNvSpPr>
          <p:nvPr/>
        </p:nvSpPr>
        <p:spPr>
          <a:xfrm xmlns:a="http://schemas.openxmlformats.org/drawingml/2006/main">
            <a:off x="6178550" y="4273550"/>
            <a:ext cx="5251450" cy="1155700"/>
          </a:xfrm>
          <a:prstGeom xmlns:a="http://schemas.openxmlformats.org/drawingml/2006/main" prst="roundRect">
            <a:avLst/>
          </a:prstGeom>
          <a:solidFill xmlns:a="http://schemas.openxmlformats.org/drawingml/2006/main">
            <a:srgbClr val="0B1728"/>
          </a:solidFill>
          <a:ln xmlns:a="http://schemas.openxmlformats.org/drawingml/2006/main" w="12700">
            <a:solidFill>
              <a:srgbClr val="1F2D3F"/>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200" b="1" i="0" dirty="0">
                <a:solidFill>
                  <a:srgbClr val="00D9FF"/>
                </a:solidFill>
                <a:latin typeface="Aptos Display"/>
              </a:rPr>
              <a:t>04</a:t>
            </a:r>
            <a:endParaRPr lang="en-US" sz="2200"/>
          </a:p>
          <a:p xmlns:a="http://schemas.openxmlformats.org/drawingml/2006/main">
            <a:pPr algn="l">
              <a:lnSpc>
                <a:spcPct val="104166"/>
              </a:lnSpc>
            </a:pPr>
            <a:r>
              <a:rPr lang="en-US" sz="2200" b="1" i="0" dirty="0">
                <a:solidFill>
                  <a:srgbClr val="00D9FF"/>
                </a:solidFill>
                <a:latin typeface="Aptos Display"/>
              </a:rPr>
              <a:t>Retail electricity sales</a:t>
            </a:r>
            <a:endParaRPr lang="en-US" sz="2200"/>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7111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0D9FF"/>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5638800" cy="99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0D9FF"/>
                </a:solidFill>
                <a:latin typeface="Aptos Display"/>
              </a:rPr>
              <a:t>Fossil fuels supplied 58% of utility-scale generation</a:t>
            </a:r>
            <a:endParaRPr lang="en-US" sz="2800"/>
          </a:p>
        </p:txBody>
      </p:sp>
      <p:graphicFrame>
        <p:nvGraphicFramePr>
          <p:cNvPr id="5" name="NativeChart" descr="Pie chart: Generation share (percent)"/>
          <p:cNvGraphicFramePr>
            <a:graphicFrameLocks xmlns:a="http://schemas.openxmlformats.org/drawingml/2006/main" noGrp="1"/>
          </p:cNvGraphicFramePr>
          <p:nvPr/>
        </p:nvGraphicFramePr>
        <p:xfrm>
          <a:off xmlns:a="http://schemas.openxmlformats.org/drawingml/2006/main" x="2438400" y="1905000"/>
          <a:ext xmlns:a="http://schemas.openxmlformats.org/drawingml/2006/main" cx="7315200" cy="3657600"/>
        </p:xfrm>
        <a:graphic xmlns:a="http://schemas.openxmlformats.org/drawingml/2006/main">
          <a:graphicData uri="http://schemas.openxmlformats.org/drawingml/2006/chart">
            <c:chart xmlns:r="http://schemas.openxmlformats.org/officeDocument/2006/relationships" xmlns:c="http://schemas.openxmlformats.org/drawingml/2006/chart" r:id="Rc7dd5b9d89fc4ecf"/>
          </a:graphicData>
        </a:graphic>
      </p:graphicFrame>
      <p:sp>
        <p:nvSpPr>
          <p:cNvPr id="6" name="ChartProvenance"/>
          <p:cNvSpPr>
            <a:spLocks xmlns:a="http://schemas.openxmlformats.org/drawingml/2006/main" noGrp="1"/>
          </p:cNvSpPr>
          <p:nvPr/>
        </p:nvSpPr>
        <p:spPr>
          <a:xfrm xmlns:a="http://schemas.openxmlformats.org/drawingml/2006/main">
            <a:off x="1143000" y="5613400"/>
            <a:ext cx="5219700" cy="482600"/>
          </a:xfrm>
          <a:prstGeom xmlns:a="http://schemas.openxmlformats.org/drawingml/2006/main" prst="roundRect">
            <a:avLst>
              <a:gd name="adj" fmla="val 10526"/>
            </a:avLst>
          </a:prstGeom>
          <a:solidFill xmlns:a="http://schemas.openxmlformats.org/drawingml/2006/main">
            <a:srgbClr val="0B1728"/>
          </a:solidFill>
          <a:ln xmlns:a="http://schemas.openxmlformats.org/drawingml/2006/main" w="12700">
            <a:solidFill>
              <a:srgbClr val="1F2D3F"/>
            </a:solid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1200" b="1" i="0" dirty="0">
                <a:solidFill>
                  <a:srgbClr val="F4FBFF"/>
                </a:solidFill>
                <a:latin typeface="Aptos"/>
              </a:rPr>
              <a:t>Data: your brief</a:t>
            </a:r>
            <a:endParaRPr lang="en-US" sz="1200"/>
          </a:p>
          <a:p xmlns:a="http://schemas.openxmlformats.org/drawingml/2006/main">
            <a:pPr algn="l">
              <a:lnSpc>
                <a:spcPct val="104166"/>
              </a:lnSpc>
            </a:pPr>
            <a:r>
              <a:rPr lang="en-US" sz="1200" b="0" i="0" dirty="0">
                <a:solidFill>
                  <a:srgbClr val="D3E2F3"/>
                </a:solidFill>
                <a:latin typeface="Aptos"/>
              </a:rPr>
              <a:t>Each value is stated in the material supplied for this deck.</a:t>
            </a:r>
            <a:endParaRPr lang="en-US" sz="1200"/>
          </a:p>
        </p:txBody>
      </p:sp>
      <p:sp>
        <p:nvSpPr>
          <p:cNvPr id="7" name="Insight"/>
          <p:cNvSpPr>
            <a:spLocks xmlns:a="http://schemas.openxmlformats.org/drawingml/2006/main" noGrp="1"/>
          </p:cNvSpPr>
          <p:nvPr/>
        </p:nvSpPr>
        <p:spPr>
          <a:xfrm xmlns:a="http://schemas.openxmlformats.org/drawingml/2006/main">
            <a:off x="1143000" y="6197600"/>
            <a:ext cx="9906000" cy="3429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500" b="0" i="0" dirty="0">
                <a:solidFill>
                  <a:srgbClr val="F4FBFF"/>
                </a:solidFill>
                <a:latin typeface="Aptos"/>
              </a:rPr>
              <a:t>Natural gas alone produced about 41% of utility-scale generation.</a:t>
            </a:r>
            <a:endParaRPr lang="en-US" sz="1500"/>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7111F"/>
          </a:solidFill>
          <a:ln xmlns:a="http://schemas.openxmlformats.org/drawingml/2006/main" w="12700">
            <a:noFill/>
          </a:ln>
        </p:spPr>
      </p:sp>
      <p:pic>
        <p:nvPicPr>
          <p:cNvPr id="3" name="Picture" descr="Natural gas turbine at a power plant."/>
          <p:cNvPicPr>
            <a:picLocks xmlns:a="http://schemas.openxmlformats.org/drawingml/2006/main" noChangeAspect="1"/>
          </p:cNvPicPr>
          <p:nvPr/>
        </p:nvPicPr>
        <p:blipFill>
          <a:blip xmlns:r="http://schemas.openxmlformats.org/officeDocument/2006/relationships" xmlns:a="http://schemas.openxmlformats.org/drawingml/2006/main" r:embed="R54189daf3dd74bae" cstate="print"/>
          <a:stretch xmlns:a="http://schemas.openxmlformats.org/drawingml/2006/main">
            <a:fillRect/>
          </a:stretch>
        </p:blipFill>
        <p:spPr>
          <a:xfrm xmlns:a="http://schemas.openxmlformats.org/drawingml/2006/main">
            <a:off x="1289050" y="1625600"/>
            <a:ext cx="3835400" cy="3835400"/>
          </a:xfrm>
          <a:prstGeom xmlns:a="http://schemas.openxmlformats.org/drawingml/2006/main" prst="roundRect">
            <a:avLst>
              <a:gd name="adj" fmla="val 3974"/>
            </a:avLst>
          </a:prstGeom>
          <a:ln xmlns:a="http://schemas.openxmlformats.org/drawingml/2006/main" w="6350">
            <a:solidFill>
              <a:srgbClr val="FFFFFF">
                <a:alpha val="16000"/>
              </a:srgbClr>
            </a:solidFill>
          </a:ln>
        </p:spPr>
      </p:pic>
      <p:sp>
        <p:nvSpPr>
          <p:cNvPr id="4"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0D9FF"/>
          </a:solidFill>
          <a:ln xmlns:a="http://schemas.openxmlformats.org/drawingml/2006/main" w="12700">
            <a:noFill/>
          </a:ln>
        </p:spPr>
      </p:sp>
      <p:sp>
        <p:nvSpPr>
          <p:cNvPr id="5" name="Title"/>
          <p:cNvSpPr>
            <a:spLocks xmlns:a="http://schemas.openxmlformats.org/drawingml/2006/main" noGrp="1"/>
          </p:cNvSpPr>
          <p:nvPr/>
        </p:nvSpPr>
        <p:spPr>
          <a:xfrm xmlns:a="http://schemas.openxmlformats.org/drawingml/2006/main">
            <a:off x="952500" y="520700"/>
            <a:ext cx="5327650" cy="99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0D9FF"/>
                </a:solidFill>
                <a:latin typeface="Aptos Display"/>
              </a:rPr>
              <a:t>Gas turbines help natural gas follow changing demand</a:t>
            </a:r>
            <a:endParaRPr lang="en-US" sz="2800"/>
          </a:p>
        </p:txBody>
      </p:sp>
      <p:sp>
        <p:nvSpPr>
          <p:cNvPr id="6" name="Content"/>
          <p:cNvSpPr>
            <a:spLocks xmlns:a="http://schemas.openxmlformats.org/drawingml/2006/main" noGrp="1"/>
          </p:cNvSpPr>
          <p:nvPr/>
        </p:nvSpPr>
        <p:spPr>
          <a:xfrm xmlns:a="http://schemas.openxmlformats.org/drawingml/2006/main">
            <a:off x="6477000" y="2571750"/>
            <a:ext cx="4826000" cy="1949450"/>
          </a:xfrm>
          <a:prstGeom xmlns:a="http://schemas.openxmlformats.org/drawingml/2006/main" prst="roundRect">
            <a:avLst/>
          </a:prstGeom>
          <a:solidFill xmlns:a="http://schemas.openxmlformats.org/drawingml/2006/main">
            <a:srgbClr val="0B1728"/>
          </a:solidFill>
          <a:ln xmlns:a="http://schemas.openxmlformats.org/drawingml/2006/main" w="12700">
            <a:solidFill>
              <a:srgbClr val="1F2D3F"/>
            </a:solid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200" b="1" i="0" dirty="0">
                <a:solidFill>
                  <a:srgbClr val="00D9FF"/>
                </a:solidFill>
                <a:latin typeface="Aptos Display"/>
              </a:rPr>
              <a:t>Flexible natural gas.</a:t>
            </a:r>
            <a:endParaRPr lang="en-US" sz="2200"/>
          </a:p>
          <a:p xmlns:a="http://schemas.openxmlformats.org/drawingml/2006/main">
            <a:pPr algn="l">
              <a:lnSpc>
                <a:spcPct val="104166"/>
              </a:lnSpc>
            </a:pPr>
            <a:r>
              <a:rPr lang="en-US" sz="1800" b="0" i="0" dirty="0">
                <a:solidFill>
                  <a:srgbClr val="F4FBFF"/>
                </a:solidFill>
                <a:latin typeface="Aptos"/>
              </a:rPr>
              <a:t>Natural gas powers steam turbines and gas turbines.</a:t>
            </a:r>
            <a:endParaRPr lang="en-US" sz="1800"/>
          </a:p>
          <a:p xmlns:a="http://schemas.openxmlformats.org/drawingml/2006/main">
            <a:pPr algn="l">
              <a:lnSpc>
                <a:spcPct val="104166"/>
              </a:lnSpc>
            </a:pPr>
            <a:r>
              <a:rPr lang="en-US" sz="1800" b="0" i="0" dirty="0">
                <a:solidFill>
                  <a:srgbClr val="F4FBFF"/>
                </a:solidFill>
                <a:latin typeface="Aptos"/>
              </a:rPr>
              <a:t>Combined-cycle plants can follow demand changes quickly.</a:t>
            </a:r>
            <a:endParaRPr lang="en-US" sz="1800"/>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7111F"/>
          </a:solidFill>
          <a:ln xmlns:a="http://schemas.openxmlformats.org/drawingml/2006/main" w="12700">
            <a:noFill/>
          </a:ln>
        </p:spPr>
      </p:sp>
      <p:pic>
        <p:nvPicPr>
          <p:cNvPr id="3" name="Picture" descr="Hydroelectric dam using flowing water."/>
          <p:cNvPicPr>
            <a:picLocks xmlns:a="http://schemas.openxmlformats.org/drawingml/2006/main" noChangeAspect="1"/>
          </p:cNvPicPr>
          <p:nvPr/>
        </p:nvPicPr>
        <p:blipFill>
          <a:blip xmlns:r="http://schemas.openxmlformats.org/officeDocument/2006/relationships" xmlns:a="http://schemas.openxmlformats.org/drawingml/2006/main" r:embed="R89e0860991644ee9" cstate="print"/>
          <a:stretch xmlns:a="http://schemas.openxmlformats.org/drawingml/2006/main">
            <a:fillRect/>
          </a:stretch>
        </p:blipFill>
        <p:spPr>
          <a:xfrm xmlns:a="http://schemas.openxmlformats.org/drawingml/2006/main">
            <a:off x="6813550" y="1625600"/>
            <a:ext cx="3835400" cy="3835400"/>
          </a:xfrm>
          <a:prstGeom xmlns:a="http://schemas.openxmlformats.org/drawingml/2006/main" prst="roundRect">
            <a:avLst>
              <a:gd name="adj" fmla="val 3974"/>
            </a:avLst>
          </a:prstGeom>
          <a:ln xmlns:a="http://schemas.openxmlformats.org/drawingml/2006/main" w="6350">
            <a:solidFill>
              <a:srgbClr val="FFFFFF">
                <a:alpha val="16000"/>
              </a:srgbClr>
            </a:solidFill>
          </a:ln>
        </p:spPr>
      </p:pic>
      <p:sp>
        <p:nvSpPr>
          <p:cNvPr id="4"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0D9FF"/>
          </a:solidFill>
          <a:ln xmlns:a="http://schemas.openxmlformats.org/drawingml/2006/main" w="12700">
            <a:noFill/>
          </a:ln>
        </p:spPr>
      </p:sp>
      <p:sp>
        <p:nvSpPr>
          <p:cNvPr id="5" name="Title"/>
          <p:cNvSpPr>
            <a:spLocks xmlns:a="http://schemas.openxmlformats.org/drawingml/2006/main" noGrp="1"/>
          </p:cNvSpPr>
          <p:nvPr/>
        </p:nvSpPr>
        <p:spPr>
          <a:xfrm xmlns:a="http://schemas.openxmlformats.org/drawingml/2006/main">
            <a:off x="952500" y="520700"/>
            <a:ext cx="6146800" cy="99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0D9FF"/>
                </a:solidFill>
                <a:latin typeface="Aptos Display"/>
              </a:rPr>
              <a:t>Hydro turbines convert flowing water into electricity</a:t>
            </a:r>
            <a:endParaRPr lang="en-US" sz="2800"/>
          </a:p>
        </p:txBody>
      </p:sp>
      <p:sp>
        <p:nvSpPr>
          <p:cNvPr id="6" name="Content"/>
          <p:cNvSpPr>
            <a:spLocks xmlns:a="http://schemas.openxmlformats.org/drawingml/2006/main" noGrp="1"/>
          </p:cNvSpPr>
          <p:nvPr/>
        </p:nvSpPr>
        <p:spPr>
          <a:xfrm xmlns:a="http://schemas.openxmlformats.org/drawingml/2006/main">
            <a:off x="762000" y="2425700"/>
            <a:ext cx="4826000" cy="2235200"/>
          </a:xfrm>
          <a:prstGeom xmlns:a="http://schemas.openxmlformats.org/drawingml/2006/main" prst="roundRect">
            <a:avLst/>
          </a:prstGeom>
          <a:solidFill xmlns:a="http://schemas.openxmlformats.org/drawingml/2006/main">
            <a:srgbClr val="0B1728"/>
          </a:solidFill>
          <a:ln xmlns:a="http://schemas.openxmlformats.org/drawingml/2006/main" w="12700">
            <a:solidFill>
              <a:srgbClr val="1F2D3F"/>
            </a:solid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200" b="1" i="0" dirty="0">
                <a:solidFill>
                  <a:srgbClr val="00D9FF"/>
                </a:solidFill>
                <a:latin typeface="Aptos Display"/>
              </a:rPr>
              <a:t>Water turns turbines.</a:t>
            </a:r>
            <a:endParaRPr lang="en-US" sz="2200"/>
          </a:p>
          <a:p xmlns:a="http://schemas.openxmlformats.org/drawingml/2006/main">
            <a:pPr algn="l">
              <a:lnSpc>
                <a:spcPct val="104166"/>
              </a:lnSpc>
            </a:pPr>
            <a:r>
              <a:rPr lang="en-US" sz="1800" b="0" i="0" dirty="0">
                <a:solidFill>
                  <a:srgbClr val="F4FBFF"/>
                </a:solidFill>
                <a:latin typeface="Aptos"/>
              </a:rPr>
              <a:t>Conventional hydropower provided about 6% of utility-scale generation in 2025.</a:t>
            </a:r>
            <a:endParaRPr lang="en-US" sz="1800"/>
          </a:p>
          <a:p xmlns:a="http://schemas.openxmlformats.org/drawingml/2006/main">
            <a:pPr algn="l">
              <a:lnSpc>
                <a:spcPct val="104166"/>
              </a:lnSpc>
            </a:pPr>
            <a:r>
              <a:rPr lang="en-US" sz="1800" b="0" i="0" dirty="0">
                <a:solidFill>
                  <a:srgbClr val="F4FBFF"/>
                </a:solidFill>
                <a:latin typeface="Aptos"/>
              </a:rPr>
              <a:t>Output fluctuates with precipitation patterns.</a:t>
            </a:r>
            <a:endParaRPr lang="en-US" sz="1800"/>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7111F"/>
          </a:solidFill>
          <a:ln xmlns:a="http://schemas.openxmlformats.org/drawingml/2006/main" w="12700">
            <a:noFill/>
          </a:ln>
        </p:spPr>
      </p:sp>
      <p:pic>
        <p:nvPicPr>
          <p:cNvPr id="3" name="Picture" descr="Wind turbines generating electricity."/>
          <p:cNvPicPr>
            <a:picLocks xmlns:a="http://schemas.openxmlformats.org/drawingml/2006/main" noChangeAspect="1"/>
          </p:cNvPicPr>
          <p:nvPr/>
        </p:nvPicPr>
        <p:blipFill>
          <a:blip xmlns:r="http://schemas.openxmlformats.org/officeDocument/2006/relationships" xmlns:a="http://schemas.openxmlformats.org/drawingml/2006/main" r:embed="R174cd85a6cfe490e" cstate="print"/>
          <a:stretch xmlns:a="http://schemas.openxmlformats.org/drawingml/2006/main">
            <a:fillRect/>
          </a:stretch>
        </p:blipFill>
        <p:spPr>
          <a:xfrm xmlns:a="http://schemas.openxmlformats.org/drawingml/2006/main">
            <a:off x="698500" y="1333500"/>
            <a:ext cx="5016500" cy="4127500"/>
          </a:xfrm>
          <a:prstGeom xmlns:a="http://schemas.openxmlformats.org/drawingml/2006/main" prst="roundRect">
            <a:avLst>
              <a:gd name="adj" fmla="val 3692"/>
            </a:avLst>
          </a:prstGeom>
          <a:ln xmlns:a="http://schemas.openxmlformats.org/drawingml/2006/main" w="6350">
            <a:solidFill>
              <a:srgbClr val="FFFFFF">
                <a:alpha val="16000"/>
              </a:srgbClr>
            </a:solidFill>
          </a:ln>
        </p:spPr>
      </p:pic>
      <p:sp>
        <p:nvSpPr>
          <p:cNvPr id="4"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0D9FF"/>
          </a:solidFill>
          <a:ln xmlns:a="http://schemas.openxmlformats.org/drawingml/2006/main" w="12700">
            <a:noFill/>
          </a:ln>
        </p:spPr>
      </p:sp>
      <p:sp>
        <p:nvSpPr>
          <p:cNvPr id="5"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0D9FF"/>
                </a:solidFill>
                <a:latin typeface="Aptos Display"/>
              </a:rPr>
              <a:t>Wind is the largest renewable generation source</a:t>
            </a:r>
            <a:endParaRPr lang="en-US" sz="2800"/>
          </a:p>
        </p:txBody>
      </p:sp>
      <p:sp>
        <p:nvSpPr>
          <p:cNvPr id="6" name="Content"/>
          <p:cNvSpPr>
            <a:spLocks xmlns:a="http://schemas.openxmlformats.org/drawingml/2006/main" noGrp="1"/>
          </p:cNvSpPr>
          <p:nvPr/>
        </p:nvSpPr>
        <p:spPr>
          <a:xfrm xmlns:a="http://schemas.openxmlformats.org/drawingml/2006/main">
            <a:off x="6477000" y="2425700"/>
            <a:ext cx="4826000" cy="1949450"/>
          </a:xfrm>
          <a:prstGeom xmlns:a="http://schemas.openxmlformats.org/drawingml/2006/main" prst="roundRect">
            <a:avLst/>
          </a:prstGeom>
          <a:solidFill xmlns:a="http://schemas.openxmlformats.org/drawingml/2006/main">
            <a:srgbClr val="0B1728"/>
          </a:solidFill>
          <a:ln xmlns:a="http://schemas.openxmlformats.org/drawingml/2006/main" w="12700">
            <a:solidFill>
              <a:srgbClr val="1F2D3F"/>
            </a:solid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200" b="1" i="0" dirty="0">
                <a:solidFill>
                  <a:srgbClr val="00D9FF"/>
                </a:solidFill>
                <a:latin typeface="Aptos Display"/>
              </a:rPr>
              <a:t>Wind converts motion.</a:t>
            </a:r>
            <a:endParaRPr lang="en-US" sz="2200"/>
          </a:p>
          <a:p xmlns:a="http://schemas.openxmlformats.org/drawingml/2006/main">
            <a:pPr algn="l">
              <a:lnSpc>
                <a:spcPct val="104166"/>
              </a:lnSpc>
            </a:pPr>
            <a:r>
              <a:rPr lang="en-US" sz="1800" b="0" i="0" dirty="0">
                <a:solidFill>
                  <a:srgbClr val="F4FBFF"/>
                </a:solidFill>
                <a:latin typeface="Aptos"/>
              </a:rPr>
              <a:t>Wind supplied about 11% of utility-scale generation in 2025.</a:t>
            </a:r>
            <a:endParaRPr lang="en-US" sz="1800"/>
          </a:p>
          <a:p xmlns:a="http://schemas.openxmlformats.org/drawingml/2006/main">
            <a:pPr algn="l">
              <a:lnSpc>
                <a:spcPct val="104166"/>
              </a:lnSpc>
            </a:pPr>
            <a:r>
              <a:rPr lang="en-US" sz="1800" b="0" i="0" dirty="0">
                <a:solidFill>
                  <a:srgbClr val="F4FBFF"/>
                </a:solidFill>
                <a:latin typeface="Aptos"/>
              </a:rPr>
              <a:t>Its output depends on available wind resources.</a:t>
            </a:r>
            <a:endParaRPr lang="en-US" sz="1800"/>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7111F"/>
          </a:solidFill>
          <a:ln xmlns:a="http://schemas.openxmlformats.org/drawingml/2006/main" w="12700">
            <a:noFill/>
          </a:ln>
        </p:spPr>
      </p:sp>
      <p:pic>
        <p:nvPicPr>
          <p:cNvPr id="3" name="Picture" descr="Utility-scale solar photovoltaic panels."/>
          <p:cNvPicPr>
            <a:picLocks xmlns:a="http://schemas.openxmlformats.org/drawingml/2006/main" noChangeAspect="1"/>
          </p:cNvPicPr>
          <p:nvPr/>
        </p:nvPicPr>
        <p:blipFill>
          <a:blip xmlns:r="http://schemas.openxmlformats.org/officeDocument/2006/relationships" xmlns:a="http://schemas.openxmlformats.org/drawingml/2006/main" r:embed="R13a3cc71eae44086" cstate="print"/>
          <a:stretch xmlns:a="http://schemas.openxmlformats.org/drawingml/2006/main">
            <a:fillRect/>
          </a:stretch>
        </p:blipFill>
        <p:spPr>
          <a:xfrm xmlns:a="http://schemas.openxmlformats.org/drawingml/2006/main">
            <a:off x="6813550" y="1625600"/>
            <a:ext cx="3835400" cy="3835400"/>
          </a:xfrm>
          <a:prstGeom xmlns:a="http://schemas.openxmlformats.org/drawingml/2006/main" prst="roundRect">
            <a:avLst>
              <a:gd name="adj" fmla="val 3974"/>
            </a:avLst>
          </a:prstGeom>
          <a:ln xmlns:a="http://schemas.openxmlformats.org/drawingml/2006/main" w="6350">
            <a:solidFill>
              <a:srgbClr val="FFFFFF">
                <a:alpha val="16000"/>
              </a:srgbClr>
            </a:solidFill>
          </a:ln>
        </p:spPr>
      </p:pic>
      <p:sp>
        <p:nvSpPr>
          <p:cNvPr id="4"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0D9FF"/>
          </a:solidFill>
          <a:ln xmlns:a="http://schemas.openxmlformats.org/drawingml/2006/main" w="12700">
            <a:noFill/>
          </a:ln>
        </p:spPr>
      </p:sp>
      <p:sp>
        <p:nvSpPr>
          <p:cNvPr id="5" name="Title"/>
          <p:cNvSpPr>
            <a:spLocks xmlns:a="http://schemas.openxmlformats.org/drawingml/2006/main" noGrp="1"/>
          </p:cNvSpPr>
          <p:nvPr/>
        </p:nvSpPr>
        <p:spPr>
          <a:xfrm xmlns:a="http://schemas.openxmlformats.org/drawingml/2006/main">
            <a:off x="952500" y="520700"/>
            <a:ext cx="6972300" cy="99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0D9FF"/>
                </a:solidFill>
                <a:latin typeface="Aptos Display"/>
              </a:rPr>
              <a:t>Solar photovoltaics convert sunlight directly into electricity</a:t>
            </a:r>
            <a:endParaRPr lang="en-US" sz="2800"/>
          </a:p>
        </p:txBody>
      </p:sp>
      <p:sp>
        <p:nvSpPr>
          <p:cNvPr id="6" name="Content"/>
          <p:cNvSpPr>
            <a:spLocks xmlns:a="http://schemas.openxmlformats.org/drawingml/2006/main" noGrp="1"/>
          </p:cNvSpPr>
          <p:nvPr/>
        </p:nvSpPr>
        <p:spPr>
          <a:xfrm xmlns:a="http://schemas.openxmlformats.org/drawingml/2006/main">
            <a:off x="762000" y="2571750"/>
            <a:ext cx="4826000" cy="1949450"/>
          </a:xfrm>
          <a:prstGeom xmlns:a="http://schemas.openxmlformats.org/drawingml/2006/main" prst="roundRect">
            <a:avLst/>
          </a:prstGeom>
          <a:solidFill xmlns:a="http://schemas.openxmlformats.org/drawingml/2006/main">
            <a:srgbClr val="0B1728"/>
          </a:solidFill>
          <a:ln xmlns:a="http://schemas.openxmlformats.org/drawingml/2006/main" w="12700">
            <a:solidFill>
              <a:srgbClr val="1F2D3F"/>
            </a:solid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200" b="1" i="0" dirty="0">
                <a:solidFill>
                  <a:srgbClr val="00D9FF"/>
                </a:solidFill>
                <a:latin typeface="Aptos Display"/>
              </a:rPr>
              <a:t>Direct solar conversion.</a:t>
            </a:r>
            <a:endParaRPr lang="en-US" sz="2200"/>
          </a:p>
          <a:p xmlns:a="http://schemas.openxmlformats.org/drawingml/2006/main">
            <a:pPr algn="l">
              <a:lnSpc>
                <a:spcPct val="104166"/>
              </a:lnSpc>
            </a:pPr>
            <a:r>
              <a:rPr lang="en-US" sz="1800" b="0" i="0" dirty="0">
                <a:solidFill>
                  <a:srgbClr val="F4FBFF"/>
                </a:solidFill>
                <a:latin typeface="Aptos"/>
              </a:rPr>
              <a:t>Nearly all solar electric generation came from photovoltaic systems.</a:t>
            </a:r>
            <a:endParaRPr lang="en-US" sz="1800"/>
          </a:p>
          <a:p xmlns:a="http://schemas.openxmlformats.org/drawingml/2006/main">
            <a:pPr algn="l">
              <a:lnSpc>
                <a:spcPct val="104166"/>
              </a:lnSpc>
            </a:pPr>
            <a:r>
              <a:rPr lang="en-US" sz="1800" b="0" i="0" dirty="0">
                <a:solidFill>
                  <a:srgbClr val="F4FBFF"/>
                </a:solidFill>
                <a:latin typeface="Aptos"/>
              </a:rPr>
              <a:t>Small-scale rooftop PV is the leading distributed resource.</a:t>
            </a:r>
            <a:endParaRPr lang="en-US" sz="1800"/>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7111F"/>
          </a:solidFill>
          <a:ln xmlns:a="http://schemas.openxmlformats.org/drawingml/2006/main" w="12700">
            <a:noFill/>
          </a:ln>
        </p:spPr>
      </p:sp>
      <p:pic>
        <p:nvPicPr>
          <p:cNvPr id="3" name="Picture" descr="Energy storage and supporting electricity infrastructure."/>
          <p:cNvPicPr>
            <a:picLocks xmlns:a="http://schemas.openxmlformats.org/drawingml/2006/main" noChangeAspect="1"/>
          </p:cNvPicPr>
          <p:nvPr/>
        </p:nvPicPr>
        <p:blipFill>
          <a:blip xmlns:r="http://schemas.openxmlformats.org/officeDocument/2006/relationships" xmlns:a="http://schemas.openxmlformats.org/drawingml/2006/main" r:embed="R1c3a53b18dfd4920" cstate="print"/>
          <a:stretch xmlns:a="http://schemas.openxmlformats.org/drawingml/2006/main">
            <a:fillRect/>
          </a:stretch>
        </p:blipFill>
        <p:spPr>
          <a:xfrm xmlns:a="http://schemas.openxmlformats.org/drawingml/2006/main">
            <a:off x="1289050" y="1625600"/>
            <a:ext cx="3835400" cy="3835400"/>
          </a:xfrm>
          <a:prstGeom xmlns:a="http://schemas.openxmlformats.org/drawingml/2006/main" prst="roundRect">
            <a:avLst>
              <a:gd name="adj" fmla="val 3974"/>
            </a:avLst>
          </a:prstGeom>
          <a:ln xmlns:a="http://schemas.openxmlformats.org/drawingml/2006/main" w="6350">
            <a:solidFill>
              <a:srgbClr val="FFFFFF">
                <a:alpha val="16000"/>
              </a:srgbClr>
            </a:solidFill>
          </a:ln>
        </p:spPr>
      </p:pic>
      <p:sp>
        <p:nvSpPr>
          <p:cNvPr id="4"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0D9FF"/>
          </a:solidFill>
          <a:ln xmlns:a="http://schemas.openxmlformats.org/drawingml/2006/main" w="12700">
            <a:noFill/>
          </a:ln>
        </p:spPr>
      </p:sp>
      <p:sp>
        <p:nvSpPr>
          <p:cNvPr id="5" name="Title"/>
          <p:cNvSpPr>
            <a:spLocks xmlns:a="http://schemas.openxmlformats.org/drawingml/2006/main" noGrp="1"/>
          </p:cNvSpPr>
          <p:nvPr/>
        </p:nvSpPr>
        <p:spPr>
          <a:xfrm xmlns:a="http://schemas.openxmlformats.org/drawingml/2006/main">
            <a:off x="952500" y="520700"/>
            <a:ext cx="6007100" cy="99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0D9FF"/>
                </a:solidFill>
                <a:latin typeface="Aptos Display"/>
              </a:rPr>
              <a:t>Several minor sources support specialized grid needs</a:t>
            </a:r>
            <a:endParaRPr lang="en-US" sz="2800"/>
          </a:p>
        </p:txBody>
      </p:sp>
      <p:sp>
        <p:nvSpPr>
          <p:cNvPr id="6" name="Content"/>
          <p:cNvSpPr>
            <a:spLocks xmlns:a="http://schemas.openxmlformats.org/drawingml/2006/main" noGrp="1"/>
          </p:cNvSpPr>
          <p:nvPr/>
        </p:nvSpPr>
        <p:spPr>
          <a:xfrm xmlns:a="http://schemas.openxmlformats.org/drawingml/2006/main">
            <a:off x="6477000" y="2425700"/>
            <a:ext cx="4826000" cy="2235200"/>
          </a:xfrm>
          <a:prstGeom xmlns:a="http://schemas.openxmlformats.org/drawingml/2006/main" prst="roundRect">
            <a:avLst/>
          </a:prstGeom>
          <a:solidFill xmlns:a="http://schemas.openxmlformats.org/drawingml/2006/main">
            <a:srgbClr val="0B1728"/>
          </a:solidFill>
          <a:ln xmlns:a="http://schemas.openxmlformats.org/drawingml/2006/main" w="12700">
            <a:solidFill>
              <a:srgbClr val="1F2D3F"/>
            </a:solid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200" b="1" i="0" dirty="0">
                <a:solidFill>
                  <a:srgbClr val="00D9FF"/>
                </a:solidFill>
                <a:latin typeface="Aptos Display"/>
              </a:rPr>
              <a:t>Other grid resources.</a:t>
            </a:r>
            <a:endParaRPr lang="en-US" sz="2200"/>
          </a:p>
          <a:p xmlns:a="http://schemas.openxmlformats.org/drawingml/2006/main">
            <a:pPr algn="l">
              <a:lnSpc>
                <a:spcPct val="104166"/>
              </a:lnSpc>
            </a:pPr>
            <a:r>
              <a:rPr lang="en-US" sz="1800" b="0" i="0" dirty="0">
                <a:solidFill>
                  <a:srgbClr val="F4FBFF"/>
                </a:solidFill>
                <a:latin typeface="Aptos"/>
              </a:rPr>
              <a:t>Other sources include pumped storage, batteries, hydrogen and purchased steam.</a:t>
            </a:r>
            <a:endParaRPr lang="en-US" sz="1800"/>
          </a:p>
          <a:p xmlns:a="http://schemas.openxmlformats.org/drawingml/2006/main">
            <a:pPr algn="l">
              <a:lnSpc>
                <a:spcPct val="104166"/>
              </a:lnSpc>
            </a:pPr>
            <a:r>
              <a:rPr lang="en-US" sz="1800" b="0" i="0" dirty="0">
                <a:solidFill>
                  <a:srgbClr val="F4FBFF"/>
                </a:solidFill>
                <a:latin typeface="Aptos"/>
              </a:rPr>
              <a:t>Other gases and sources supplied about 0.2% in 2025.</a:t>
            </a:r>
            <a:endParaRPr lang="en-US" sz="1800"/>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7111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0D9FF"/>
          </a:solidFill>
          <a:ln xmlns:a="http://schemas.openxmlformats.org/drawingml/2006/main" w="12700">
            <a:noFill/>
          </a:ln>
        </p:spPr>
      </p:sp>
      <p:pic>
        <p:nvPicPr>
          <p:cNvPr id="4" name="CardBandImage" descr="Grid operators balancing electricity supply and demand."/>
          <p:cNvPicPr>
            <a:picLocks xmlns:a="http://schemas.openxmlformats.org/drawingml/2006/main" noChangeAspect="1"/>
          </p:cNvPicPr>
          <p:nvPr/>
        </p:nvPicPr>
        <p:blipFill>
          <a:blip xmlns:r="http://schemas.openxmlformats.org/officeDocument/2006/relationships" xmlns:a="http://schemas.openxmlformats.org/drawingml/2006/main" r:embed="R509f752d98c447df" cstate="print"/>
          <a:stretch xmlns:a="http://schemas.openxmlformats.org/drawingml/2006/main">
            <a:fillRect/>
          </a:stretch>
        </p:blipFill>
        <p:spPr>
          <a:xfrm xmlns:a="http://schemas.openxmlformats.org/drawingml/2006/main">
            <a:off x="3276600" y="3308350"/>
            <a:ext cx="5632450" cy="3168650"/>
          </a:xfrm>
          <a:prstGeom xmlns:a="http://schemas.openxmlformats.org/drawingml/2006/main" prst="roundRect">
            <a:avLst>
              <a:gd name="adj" fmla="val 4810"/>
            </a:avLst>
          </a:prstGeom>
          <a:ln xmlns:a="http://schemas.openxmlformats.org/drawingml/2006/main" w="6350">
            <a:solidFill>
              <a:srgbClr val="FFFFFF">
                <a:alpha val="16000"/>
              </a:srgbClr>
            </a:solidFill>
          </a:ln>
        </p:spPr>
      </p:pic>
      <p:sp>
        <p:nvSpPr>
          <p:cNvPr id="5" name="Title"/>
          <p:cNvSpPr>
            <a:spLocks xmlns:a="http://schemas.openxmlformats.org/drawingml/2006/main" noGrp="1"/>
          </p:cNvSpPr>
          <p:nvPr/>
        </p:nvSpPr>
        <p:spPr>
          <a:xfrm xmlns:a="http://schemas.openxmlformats.org/drawingml/2006/main">
            <a:off x="952500" y="520700"/>
            <a:ext cx="5638800" cy="99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0D9FF"/>
                </a:solidFill>
                <a:latin typeface="Aptos Display"/>
              </a:rPr>
              <a:t>Capacity enables the grid to balance supply and demand</a:t>
            </a:r>
            <a:endParaRPr lang="en-US" sz="2800"/>
          </a:p>
        </p:txBody>
      </p:sp>
      <p:sp>
        <p:nvSpPr>
          <p:cNvPr id="6" name="ProcessConnector1"/>
          <p:cNvSpPr>
            <a:spLocks xmlns:a="http://schemas.openxmlformats.org/drawingml/2006/main" noGrp="1"/>
          </p:cNvSpPr>
          <p:nvPr/>
        </p:nvSpPr>
        <p:spPr>
          <a:xfrm xmlns:a="http://schemas.openxmlformats.org/drawingml/2006/main">
            <a:off x="4229100" y="2247900"/>
            <a:ext cx="114300" cy="228600"/>
          </a:xfrm>
          <a:prstGeom xmlns:a="http://schemas.openxmlformats.org/drawingml/2006/main" prst="chevron">
            <a:avLst/>
          </a:prstGeom>
          <a:solidFill xmlns:a="http://schemas.openxmlformats.org/drawingml/2006/main">
            <a:srgbClr val="FFD93D"/>
          </a:solidFill>
          <a:ln xmlns:a="http://schemas.openxmlformats.org/drawingml/2006/main" w="12700">
            <a:noFill/>
          </a:ln>
        </p:spPr>
      </p:sp>
      <p:sp>
        <p:nvSpPr>
          <p:cNvPr id="7" name="ProcessConnector2"/>
          <p:cNvSpPr>
            <a:spLocks xmlns:a="http://schemas.openxmlformats.org/drawingml/2006/main" noGrp="1"/>
          </p:cNvSpPr>
          <p:nvPr/>
        </p:nvSpPr>
        <p:spPr>
          <a:xfrm xmlns:a="http://schemas.openxmlformats.org/drawingml/2006/main">
            <a:off x="7842250" y="2247900"/>
            <a:ext cx="114300" cy="228600"/>
          </a:xfrm>
          <a:prstGeom xmlns:a="http://schemas.openxmlformats.org/drawingml/2006/main" prst="chevron">
            <a:avLst/>
          </a:prstGeom>
          <a:solidFill xmlns:a="http://schemas.openxmlformats.org/drawingml/2006/main">
            <a:srgbClr val="FFD93D"/>
          </a:solidFill>
          <a:ln xmlns:a="http://schemas.openxmlformats.org/drawingml/2006/main" w="12700">
            <a:noFill/>
          </a:ln>
        </p:spPr>
      </p:sp>
      <p:sp>
        <p:nvSpPr>
          <p:cNvPr id="8" name="ProcessCard1"/>
          <p:cNvSpPr>
            <a:spLocks xmlns:a="http://schemas.openxmlformats.org/drawingml/2006/main" noGrp="1"/>
          </p:cNvSpPr>
          <p:nvPr/>
        </p:nvSpPr>
        <p:spPr>
          <a:xfrm xmlns:a="http://schemas.openxmlformats.org/drawingml/2006/main">
            <a:off x="762000" y="1676400"/>
            <a:ext cx="3435350" cy="1377950"/>
          </a:xfrm>
          <a:prstGeom xmlns:a="http://schemas.openxmlformats.org/drawingml/2006/main" prst="roundRect">
            <a:avLst/>
          </a:prstGeom>
          <a:solidFill xmlns:a="http://schemas.openxmlformats.org/drawingml/2006/main">
            <a:srgbClr val="0B1728"/>
          </a:solidFill>
          <a:ln xmlns:a="http://schemas.openxmlformats.org/drawingml/2006/main" w="12700">
            <a:solidFill>
              <a:srgbClr val="1F2D3F"/>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200" b="1" i="0" dirty="0">
                <a:solidFill>
                  <a:srgbClr val="00D9FF"/>
                </a:solidFill>
                <a:latin typeface="Aptos"/>
              </a:rPr>
              <a:t>1</a:t>
            </a:r>
            <a:endParaRPr lang="en-US" sz="1200"/>
          </a:p>
          <a:p xmlns:a="http://schemas.openxmlformats.org/drawingml/2006/main">
            <a:pPr algn="l">
              <a:lnSpc>
                <a:spcPct val="104166"/>
              </a:lnSpc>
            </a:pPr>
            <a:r>
              <a:rPr lang="en-US" sz="1800" b="1" i="0" dirty="0">
                <a:solidFill>
                  <a:srgbClr val="00D9FF"/>
                </a:solidFill>
                <a:latin typeface="Aptos Display"/>
              </a:rPr>
              <a:t>Install capacity.</a:t>
            </a:r>
            <a:endParaRPr lang="en-US" sz="1800"/>
          </a:p>
          <a:p xmlns:a="http://schemas.openxmlformats.org/drawingml/2006/main">
            <a:pPr algn="l">
              <a:lnSpc>
                <a:spcPct val="104166"/>
              </a:lnSpc>
            </a:pPr>
            <a:r>
              <a:rPr lang="en-US" sz="1400" b="0" i="0" dirty="0">
                <a:solidFill>
                  <a:srgbClr val="F4FBFF"/>
                </a:solidFill>
                <a:latin typeface="Aptos"/>
              </a:rPr>
              <a:t>Plants provide maximum power under specified conditions.</a:t>
            </a:r>
            <a:endParaRPr lang="en-US" sz="1400"/>
          </a:p>
        </p:txBody>
      </p:sp>
      <p:sp>
        <p:nvSpPr>
          <p:cNvPr id="9" name="ProcessCard2"/>
          <p:cNvSpPr>
            <a:spLocks xmlns:a="http://schemas.openxmlformats.org/drawingml/2006/main" noGrp="1"/>
          </p:cNvSpPr>
          <p:nvPr/>
        </p:nvSpPr>
        <p:spPr>
          <a:xfrm xmlns:a="http://schemas.openxmlformats.org/drawingml/2006/main">
            <a:off x="4375150" y="1676400"/>
            <a:ext cx="3435350" cy="1377950"/>
          </a:xfrm>
          <a:prstGeom xmlns:a="http://schemas.openxmlformats.org/drawingml/2006/main" prst="roundRect">
            <a:avLst/>
          </a:prstGeom>
          <a:solidFill xmlns:a="http://schemas.openxmlformats.org/drawingml/2006/main">
            <a:srgbClr val="0B1728"/>
          </a:solidFill>
          <a:ln xmlns:a="http://schemas.openxmlformats.org/drawingml/2006/main" w="12700">
            <a:solidFill>
              <a:srgbClr val="1F2D3F"/>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200" b="1" i="0" dirty="0">
                <a:solidFill>
                  <a:srgbClr val="00D9FF"/>
                </a:solidFill>
                <a:latin typeface="Aptos"/>
              </a:rPr>
              <a:t>2</a:t>
            </a:r>
            <a:endParaRPr lang="en-US" sz="1200"/>
          </a:p>
          <a:p xmlns:a="http://schemas.openxmlformats.org/drawingml/2006/main">
            <a:pPr algn="l">
              <a:lnSpc>
                <a:spcPct val="104166"/>
              </a:lnSpc>
            </a:pPr>
            <a:r>
              <a:rPr lang="en-US" sz="1800" b="1" i="0" dirty="0">
                <a:solidFill>
                  <a:srgbClr val="00D9FF"/>
                </a:solidFill>
                <a:latin typeface="Aptos Display"/>
              </a:rPr>
              <a:t>Dispatch output.</a:t>
            </a:r>
            <a:endParaRPr lang="en-US" sz="1800"/>
          </a:p>
          <a:p xmlns:a="http://schemas.openxmlformats.org/drawingml/2006/main">
            <a:pPr algn="l">
              <a:lnSpc>
                <a:spcPct val="104166"/>
              </a:lnSpc>
            </a:pPr>
            <a:r>
              <a:rPr lang="en-US" sz="1400" b="0" i="0" dirty="0">
                <a:solidFill>
                  <a:srgbClr val="F4FBFF"/>
                </a:solidFill>
                <a:latin typeface="Aptos"/>
              </a:rPr>
              <a:t>Operators call on plants as demand changes.</a:t>
            </a:r>
            <a:endParaRPr lang="en-US" sz="1400"/>
          </a:p>
        </p:txBody>
      </p:sp>
      <p:sp>
        <p:nvSpPr>
          <p:cNvPr id="10" name="ProcessCard3"/>
          <p:cNvSpPr>
            <a:spLocks xmlns:a="http://schemas.openxmlformats.org/drawingml/2006/main" noGrp="1"/>
          </p:cNvSpPr>
          <p:nvPr/>
        </p:nvSpPr>
        <p:spPr>
          <a:xfrm xmlns:a="http://schemas.openxmlformats.org/drawingml/2006/main">
            <a:off x="7988300" y="1676400"/>
            <a:ext cx="3435350" cy="1377950"/>
          </a:xfrm>
          <a:prstGeom xmlns:a="http://schemas.openxmlformats.org/drawingml/2006/main" prst="roundRect">
            <a:avLst/>
          </a:prstGeom>
          <a:solidFill xmlns:a="http://schemas.openxmlformats.org/drawingml/2006/main">
            <a:srgbClr val="0B1728"/>
          </a:solidFill>
          <a:ln xmlns:a="http://schemas.openxmlformats.org/drawingml/2006/main" w="12700">
            <a:solidFill>
              <a:srgbClr val="1F2D3F"/>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200" b="1" i="0" dirty="0">
                <a:solidFill>
                  <a:srgbClr val="00D9FF"/>
                </a:solidFill>
                <a:latin typeface="Aptos"/>
              </a:rPr>
              <a:t>3</a:t>
            </a:r>
            <a:endParaRPr lang="en-US" sz="1200"/>
          </a:p>
          <a:p xmlns:a="http://schemas.openxmlformats.org/drawingml/2006/main">
            <a:pPr algn="l">
              <a:lnSpc>
                <a:spcPct val="104166"/>
              </a:lnSpc>
            </a:pPr>
            <a:r>
              <a:rPr lang="en-US" sz="1800" b="1" i="0" dirty="0">
                <a:solidFill>
                  <a:srgbClr val="00D9FF"/>
                </a:solidFill>
                <a:latin typeface="Aptos Display"/>
              </a:rPr>
              <a:t>Balance instantly.</a:t>
            </a:r>
            <a:endParaRPr lang="en-US" sz="1800"/>
          </a:p>
          <a:p xmlns:a="http://schemas.openxmlformats.org/drawingml/2006/main">
            <a:pPr algn="l">
              <a:lnSpc>
                <a:spcPct val="104166"/>
              </a:lnSpc>
            </a:pPr>
            <a:r>
              <a:rPr lang="en-US" sz="1400" b="0" i="0" dirty="0">
                <a:solidFill>
                  <a:srgbClr val="F4FBFF"/>
                </a:solidFill>
                <a:latin typeface="Aptos"/>
              </a:rPr>
              <a:t>Supply must meet grid demand every moment.</a:t>
            </a:r>
            <a:endParaRPr lang="en-US" sz="1400"/>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7111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0D9FF"/>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5734050" cy="99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0D9FF"/>
                </a:solidFill>
                <a:latin typeface="Aptos Display"/>
              </a:rPr>
              <a:t>Generators serve base, intermediate and peak demand</a:t>
            </a:r>
            <a:endParaRPr lang="en-US" sz="2800"/>
          </a:p>
        </p:txBody>
      </p:sp>
      <p:sp>
        <p:nvSpPr>
          <p:cNvPr id="5" name="Column1"/>
          <p:cNvSpPr>
            <a:spLocks xmlns:a="http://schemas.openxmlformats.org/drawingml/2006/main" noGrp="1"/>
          </p:cNvSpPr>
          <p:nvPr/>
        </p:nvSpPr>
        <p:spPr>
          <a:xfrm xmlns:a="http://schemas.openxmlformats.org/drawingml/2006/main">
            <a:off x="762000" y="2825750"/>
            <a:ext cx="3429000" cy="2489200"/>
          </a:xfrm>
          <a:prstGeom xmlns:a="http://schemas.openxmlformats.org/drawingml/2006/main" prst="roundRect">
            <a:avLst/>
          </a:prstGeom>
          <a:solidFill xmlns:a="http://schemas.openxmlformats.org/drawingml/2006/main">
            <a:srgbClr val="0B1728"/>
          </a:solidFill>
          <a:ln xmlns:a="http://schemas.openxmlformats.org/drawingml/2006/main" w="12700">
            <a:solidFill>
              <a:srgbClr val="1F2D3F"/>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900" b="1" i="0" dirty="0">
                <a:solidFill>
                  <a:srgbClr val="00D9FF"/>
                </a:solidFill>
                <a:latin typeface="Aptos Display"/>
              </a:rPr>
              <a:t>Base load.</a:t>
            </a:r>
            <a:endParaRPr lang="en-US" sz="2900"/>
          </a:p>
          <a:p xmlns:a="http://schemas.openxmlformats.org/drawingml/2006/main">
            <a:pPr algn="l">
              <a:lnSpc>
                <a:spcPct val="104166"/>
              </a:lnSpc>
            </a:pPr>
            <a:r>
              <a:rPr lang="en-US" sz="2300" b="0" i="0" dirty="0">
                <a:solidFill>
                  <a:srgbClr val="F4FBFF"/>
                </a:solidFill>
                <a:latin typeface="Aptos"/>
              </a:rPr>
              <a:t>Runs nearly continuously for minimum system demand.</a:t>
            </a:r>
            <a:endParaRPr lang="en-US" sz="2300"/>
          </a:p>
        </p:txBody>
      </p:sp>
      <p:sp>
        <p:nvSpPr>
          <p:cNvPr id="6" name="Column2"/>
          <p:cNvSpPr>
            <a:spLocks xmlns:a="http://schemas.openxmlformats.org/drawingml/2006/main" noGrp="1"/>
          </p:cNvSpPr>
          <p:nvPr/>
        </p:nvSpPr>
        <p:spPr>
          <a:xfrm xmlns:a="http://schemas.openxmlformats.org/drawingml/2006/main">
            <a:off x="4381500" y="2825750"/>
            <a:ext cx="3429000" cy="2489200"/>
          </a:xfrm>
          <a:prstGeom xmlns:a="http://schemas.openxmlformats.org/drawingml/2006/main" prst="roundRect">
            <a:avLst/>
          </a:prstGeom>
          <a:solidFill xmlns:a="http://schemas.openxmlformats.org/drawingml/2006/main">
            <a:srgbClr val="0B1728"/>
          </a:solidFill>
          <a:ln xmlns:a="http://schemas.openxmlformats.org/drawingml/2006/main" w="12700">
            <a:solidFill>
              <a:srgbClr val="1F2D3F"/>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900" b="1" i="0" dirty="0">
                <a:solidFill>
                  <a:srgbClr val="00D9FF"/>
                </a:solidFill>
                <a:latin typeface="Aptos Display"/>
              </a:rPr>
              <a:t>Intermediate load.</a:t>
            </a:r>
            <a:endParaRPr lang="en-US" sz="2900"/>
          </a:p>
          <a:p xmlns:a="http://schemas.openxmlformats.org/drawingml/2006/main">
            <a:pPr algn="l">
              <a:lnSpc>
                <a:spcPct val="104166"/>
              </a:lnSpc>
            </a:pPr>
            <a:r>
              <a:rPr lang="en-US" sz="2300" b="0" i="0" dirty="0">
                <a:solidFill>
                  <a:srgbClr val="F4FBFF"/>
                </a:solidFill>
                <a:latin typeface="Aptos"/>
              </a:rPr>
              <a:t>Varies output to follow demand changes.</a:t>
            </a:r>
            <a:endParaRPr lang="en-US" sz="2300"/>
          </a:p>
        </p:txBody>
      </p:sp>
      <p:sp>
        <p:nvSpPr>
          <p:cNvPr id="7" name="Column3"/>
          <p:cNvSpPr>
            <a:spLocks xmlns:a="http://schemas.openxmlformats.org/drawingml/2006/main" noGrp="1"/>
          </p:cNvSpPr>
          <p:nvPr/>
        </p:nvSpPr>
        <p:spPr>
          <a:xfrm xmlns:a="http://schemas.openxmlformats.org/drawingml/2006/main">
            <a:off x="8001000" y="2825750"/>
            <a:ext cx="3429000" cy="2489200"/>
          </a:xfrm>
          <a:prstGeom xmlns:a="http://schemas.openxmlformats.org/drawingml/2006/main" prst="roundRect">
            <a:avLst/>
          </a:prstGeom>
          <a:solidFill xmlns:a="http://schemas.openxmlformats.org/drawingml/2006/main">
            <a:srgbClr val="0B1728"/>
          </a:solidFill>
          <a:ln xmlns:a="http://schemas.openxmlformats.org/drawingml/2006/main" w="12700">
            <a:solidFill>
              <a:srgbClr val="1F2D3F"/>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900" b="1" i="0" dirty="0">
                <a:solidFill>
                  <a:srgbClr val="00D9FF"/>
                </a:solidFill>
                <a:latin typeface="Aptos Display"/>
              </a:rPr>
              <a:t>Peak load.</a:t>
            </a:r>
            <a:endParaRPr lang="en-US" sz="2900"/>
          </a:p>
          <a:p xmlns:a="http://schemas.openxmlformats.org/drawingml/2006/main">
            <a:pPr algn="l">
              <a:lnSpc>
                <a:spcPct val="104166"/>
              </a:lnSpc>
            </a:pPr>
            <a:r>
              <a:rPr lang="en-US" sz="2300" b="0" i="0" dirty="0">
                <a:solidFill>
                  <a:srgbClr val="F4FBFF"/>
                </a:solidFill>
                <a:latin typeface="Aptos"/>
              </a:rPr>
              <a:t>Supplies short periods of highest demand.</a:t>
            </a:r>
            <a:endParaRPr lang="en-US" sz="2300"/>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7111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0D9FF"/>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0D9FF"/>
                </a:solidFill>
                <a:latin typeface="Aptos Display"/>
              </a:rPr>
              <a:t>Natural gas holds the largest capacity share</a:t>
            </a:r>
            <a:endParaRPr lang="en-US" sz="2800"/>
          </a:p>
        </p:txBody>
      </p:sp>
      <p:graphicFrame>
        <p:nvGraphicFramePr>
          <p:cNvPr id="5" name="NativeChart" descr="Horizontal bar chart: Capacity share (percent)"/>
          <p:cNvGraphicFramePr>
            <a:graphicFrameLocks xmlns:a="http://schemas.openxmlformats.org/drawingml/2006/main" noGrp="1"/>
          </p:cNvGraphicFramePr>
          <p:nvPr/>
        </p:nvGraphicFramePr>
        <p:xfrm>
          <a:off xmlns:a="http://schemas.openxmlformats.org/drawingml/2006/main" x="2438400" y="1905000"/>
          <a:ext xmlns:a="http://schemas.openxmlformats.org/drawingml/2006/main" cx="7315200" cy="3657600"/>
        </p:xfrm>
        <a:graphic xmlns:a="http://schemas.openxmlformats.org/drawingml/2006/main">
          <a:graphicData uri="http://schemas.openxmlformats.org/drawingml/2006/chart">
            <c:chart xmlns:r="http://schemas.openxmlformats.org/officeDocument/2006/relationships" xmlns:c="http://schemas.openxmlformats.org/drawingml/2006/chart" r:id="R9ff6b7af577d4667"/>
          </a:graphicData>
        </a:graphic>
      </p:graphicFrame>
      <p:sp>
        <p:nvSpPr>
          <p:cNvPr id="6" name="ChartProvenance"/>
          <p:cNvSpPr>
            <a:spLocks xmlns:a="http://schemas.openxmlformats.org/drawingml/2006/main" noGrp="1"/>
          </p:cNvSpPr>
          <p:nvPr/>
        </p:nvSpPr>
        <p:spPr>
          <a:xfrm xmlns:a="http://schemas.openxmlformats.org/drawingml/2006/main">
            <a:off x="1143000" y="5613400"/>
            <a:ext cx="5219700" cy="482600"/>
          </a:xfrm>
          <a:prstGeom xmlns:a="http://schemas.openxmlformats.org/drawingml/2006/main" prst="roundRect">
            <a:avLst>
              <a:gd name="adj" fmla="val 10526"/>
            </a:avLst>
          </a:prstGeom>
          <a:solidFill xmlns:a="http://schemas.openxmlformats.org/drawingml/2006/main">
            <a:srgbClr val="0B1728"/>
          </a:solidFill>
          <a:ln xmlns:a="http://schemas.openxmlformats.org/drawingml/2006/main" w="12700">
            <a:solidFill>
              <a:srgbClr val="1F2D3F"/>
            </a:solid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1200" b="1" i="0" dirty="0">
                <a:solidFill>
                  <a:srgbClr val="F4FBFF"/>
                </a:solidFill>
                <a:latin typeface="Aptos"/>
              </a:rPr>
              <a:t>Data: your brief</a:t>
            </a:r>
            <a:endParaRPr lang="en-US" sz="1200"/>
          </a:p>
          <a:p xmlns:a="http://schemas.openxmlformats.org/drawingml/2006/main">
            <a:pPr algn="l">
              <a:lnSpc>
                <a:spcPct val="104166"/>
              </a:lnSpc>
            </a:pPr>
            <a:r>
              <a:rPr lang="en-US" sz="1200" b="0" i="0" dirty="0">
                <a:solidFill>
                  <a:srgbClr val="D3E2F3"/>
                </a:solidFill>
                <a:latin typeface="Aptos"/>
              </a:rPr>
              <a:t>Each value is stated in the material supplied for this deck.</a:t>
            </a:r>
            <a:endParaRPr lang="en-US" sz="1200"/>
          </a:p>
        </p:txBody>
      </p:sp>
      <p:sp>
        <p:nvSpPr>
          <p:cNvPr id="7" name="Insight"/>
          <p:cNvSpPr>
            <a:spLocks xmlns:a="http://schemas.openxmlformats.org/drawingml/2006/main" noGrp="1"/>
          </p:cNvSpPr>
          <p:nvPr/>
        </p:nvSpPr>
        <p:spPr>
          <a:xfrm xmlns:a="http://schemas.openxmlformats.org/drawingml/2006/main">
            <a:off x="1143000" y="6197600"/>
            <a:ext cx="9906000" cy="3429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500" b="0" i="0" dirty="0">
                <a:solidFill>
                  <a:srgbClr val="F4FBFF"/>
                </a:solidFill>
                <a:latin typeface="Aptos"/>
              </a:rPr>
              <a:t>Total utility-scale capacity reached 1,280,799 MW at year-end.</a:t>
            </a:r>
            <a:endParaRPr lang="en-US" sz="1500"/>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7111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0D9FF"/>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7461250" cy="99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0D9FF"/>
                </a:solidFill>
                <a:latin typeface="Aptos Display"/>
              </a:rPr>
              <a:t>Residential and commercial customers each accounted for 37% of sales</a:t>
            </a:r>
            <a:endParaRPr lang="en-US" sz="2800"/>
          </a:p>
        </p:txBody>
      </p:sp>
      <p:graphicFrame>
        <p:nvGraphicFramePr>
          <p:cNvPr id="5" name="NativeChart" descr="Bar chart: Retail sales (billion kWh)"/>
          <p:cNvGraphicFramePr>
            <a:graphicFrameLocks xmlns:a="http://schemas.openxmlformats.org/drawingml/2006/main" noGrp="1"/>
          </p:cNvGraphicFramePr>
          <p:nvPr/>
        </p:nvGraphicFramePr>
        <p:xfrm>
          <a:off xmlns:a="http://schemas.openxmlformats.org/drawingml/2006/main" x="2438400" y="1905000"/>
          <a:ext xmlns:a="http://schemas.openxmlformats.org/drawingml/2006/main" cx="7315200" cy="3657600"/>
        </p:xfrm>
        <a:graphic xmlns:a="http://schemas.openxmlformats.org/drawingml/2006/main">
          <a:graphicData uri="http://schemas.openxmlformats.org/drawingml/2006/chart">
            <c:chart xmlns:r="http://schemas.openxmlformats.org/officeDocument/2006/relationships" xmlns:c="http://schemas.openxmlformats.org/drawingml/2006/chart" r:id="R5fddab2b5cb14fb6"/>
          </a:graphicData>
        </a:graphic>
      </p:graphicFrame>
      <p:sp>
        <p:nvSpPr>
          <p:cNvPr id="6" name="ChartProvenance"/>
          <p:cNvSpPr>
            <a:spLocks xmlns:a="http://schemas.openxmlformats.org/drawingml/2006/main" noGrp="1"/>
          </p:cNvSpPr>
          <p:nvPr/>
        </p:nvSpPr>
        <p:spPr>
          <a:xfrm xmlns:a="http://schemas.openxmlformats.org/drawingml/2006/main">
            <a:off x="1143000" y="5613400"/>
            <a:ext cx="5219700" cy="482600"/>
          </a:xfrm>
          <a:prstGeom xmlns:a="http://schemas.openxmlformats.org/drawingml/2006/main" prst="roundRect">
            <a:avLst>
              <a:gd name="adj" fmla="val 10526"/>
            </a:avLst>
          </a:prstGeom>
          <a:solidFill xmlns:a="http://schemas.openxmlformats.org/drawingml/2006/main">
            <a:srgbClr val="0B1728"/>
          </a:solidFill>
          <a:ln xmlns:a="http://schemas.openxmlformats.org/drawingml/2006/main" w="12700">
            <a:solidFill>
              <a:srgbClr val="1F2D3F"/>
            </a:solid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1200" b="1" i="0" dirty="0">
                <a:solidFill>
                  <a:srgbClr val="F4FBFF"/>
                </a:solidFill>
                <a:latin typeface="Aptos"/>
              </a:rPr>
              <a:t>Data: your brief</a:t>
            </a:r>
            <a:endParaRPr lang="en-US" sz="1200"/>
          </a:p>
          <a:p xmlns:a="http://schemas.openxmlformats.org/drawingml/2006/main">
            <a:pPr algn="l">
              <a:lnSpc>
                <a:spcPct val="104166"/>
              </a:lnSpc>
            </a:pPr>
            <a:r>
              <a:rPr lang="en-US" sz="1200" b="0" i="0" dirty="0">
                <a:solidFill>
                  <a:srgbClr val="D3E2F3"/>
                </a:solidFill>
                <a:latin typeface="Aptos"/>
              </a:rPr>
              <a:t>Each value is stated in the material supplied for this deck.</a:t>
            </a:r>
            <a:endParaRPr lang="en-US" sz="1200"/>
          </a:p>
        </p:txBody>
      </p:sp>
      <p:sp>
        <p:nvSpPr>
          <p:cNvPr id="7" name="Insight"/>
          <p:cNvSpPr>
            <a:spLocks xmlns:a="http://schemas.openxmlformats.org/drawingml/2006/main" noGrp="1"/>
          </p:cNvSpPr>
          <p:nvPr/>
        </p:nvSpPr>
        <p:spPr>
          <a:xfrm xmlns:a="http://schemas.openxmlformats.org/drawingml/2006/main">
            <a:off x="1143000" y="6197600"/>
            <a:ext cx="9906000" cy="3429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500" b="0" i="0" dirty="0">
                <a:solidFill>
                  <a:srgbClr val="F4FBFF"/>
                </a:solidFill>
                <a:latin typeface="Aptos"/>
              </a:rPr>
              <a:t>Retail sales were about 4,058 billion kWh in 2025.</a:t>
            </a:r>
            <a:endParaRPr lang="en-US" sz="1500"/>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7111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0D9FF"/>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6553200" cy="99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0D9FF"/>
                </a:solidFill>
                <a:latin typeface="Aptos Display"/>
              </a:rPr>
              <a:t>Electricity reaches customers through distinct provider models</a:t>
            </a:r>
            <a:endParaRPr lang="en-US" sz="2800"/>
          </a:p>
        </p:txBody>
      </p:sp>
      <p:sp>
        <p:nvSpPr>
          <p:cNvPr id="5" name="Column1"/>
          <p:cNvSpPr>
            <a:spLocks xmlns:a="http://schemas.openxmlformats.org/drawingml/2006/main" noGrp="1"/>
          </p:cNvSpPr>
          <p:nvPr/>
        </p:nvSpPr>
        <p:spPr>
          <a:xfrm xmlns:a="http://schemas.openxmlformats.org/drawingml/2006/main">
            <a:off x="762000" y="3238500"/>
            <a:ext cx="5238750" cy="1657350"/>
          </a:xfrm>
          <a:prstGeom xmlns:a="http://schemas.openxmlformats.org/drawingml/2006/main" prst="roundRect">
            <a:avLst/>
          </a:prstGeom>
          <a:solidFill xmlns:a="http://schemas.openxmlformats.org/drawingml/2006/main">
            <a:srgbClr val="0B1728"/>
          </a:solidFill>
          <a:ln xmlns:a="http://schemas.openxmlformats.org/drawingml/2006/main" w="12700">
            <a:solidFill>
              <a:srgbClr val="1F2D3F"/>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900" b="1" i="0" dirty="0">
                <a:solidFill>
                  <a:srgbClr val="00D9FF"/>
                </a:solidFill>
                <a:latin typeface="Aptos Display"/>
              </a:rPr>
              <a:t>Full-service providers.</a:t>
            </a:r>
            <a:endParaRPr lang="en-US" sz="2900"/>
          </a:p>
          <a:p xmlns:a="http://schemas.openxmlformats.org/drawingml/2006/main">
            <a:pPr algn="l">
              <a:lnSpc>
                <a:spcPct val="104166"/>
              </a:lnSpc>
            </a:pPr>
            <a:r>
              <a:rPr lang="en-US" sz="2300" b="0" i="0" dirty="0">
                <a:solidFill>
                  <a:srgbClr val="F4FBFF"/>
                </a:solidFill>
                <a:latin typeface="Aptos"/>
              </a:rPr>
              <a:t>Sell bundled energy and delivery services to end users.</a:t>
            </a:r>
            <a:endParaRPr lang="en-US" sz="2300"/>
          </a:p>
        </p:txBody>
      </p:sp>
      <p:sp>
        <p:nvSpPr>
          <p:cNvPr id="6" name="Column2"/>
          <p:cNvSpPr>
            <a:spLocks xmlns:a="http://schemas.openxmlformats.org/drawingml/2006/main" noGrp="1"/>
          </p:cNvSpPr>
          <p:nvPr/>
        </p:nvSpPr>
        <p:spPr>
          <a:xfrm xmlns:a="http://schemas.openxmlformats.org/drawingml/2006/main">
            <a:off x="6191250" y="3238500"/>
            <a:ext cx="5238750" cy="1657350"/>
          </a:xfrm>
          <a:prstGeom xmlns:a="http://schemas.openxmlformats.org/drawingml/2006/main" prst="roundRect">
            <a:avLst/>
          </a:prstGeom>
          <a:solidFill xmlns:a="http://schemas.openxmlformats.org/drawingml/2006/main">
            <a:srgbClr val="0B1728"/>
          </a:solidFill>
          <a:ln xmlns:a="http://schemas.openxmlformats.org/drawingml/2006/main" w="12700">
            <a:solidFill>
              <a:srgbClr val="1F2D3F"/>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900" b="1" i="0" dirty="0">
                <a:solidFill>
                  <a:srgbClr val="00D9FF"/>
                </a:solidFill>
                <a:latin typeface="Aptos Display"/>
              </a:rPr>
              <a:t>Other providers.</a:t>
            </a:r>
            <a:endParaRPr lang="en-US" sz="2900"/>
          </a:p>
          <a:p xmlns:a="http://schemas.openxmlformats.org/drawingml/2006/main">
            <a:pPr algn="l">
              <a:lnSpc>
                <a:spcPct val="104166"/>
              </a:lnSpc>
            </a:pPr>
            <a:r>
              <a:rPr lang="en-US" sz="2300" b="0" i="0" dirty="0">
                <a:solidFill>
                  <a:srgbClr val="F4FBFF"/>
                </a:solidFill>
                <a:latin typeface="Aptos"/>
              </a:rPr>
              <a:t>Market electricity or provide delivery-related services.</a:t>
            </a:r>
            <a:endParaRPr lang="en-US" sz="2300"/>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B1B31"/>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00D9FF"/>
          </a:solidFill>
          <a:ln xmlns:a="http://schemas.openxmlformats.org/drawingml/2006/main" w="12700">
            <a:noFill/>
          </a:ln>
        </p:spPr>
      </p:sp>
      <p:sp>
        <p:nvSpPr>
          <p:cNvPr id="4" name="Headline"/>
          <p:cNvSpPr>
            <a:spLocks xmlns:a="http://schemas.openxmlformats.org/drawingml/2006/main" noGrp="1"/>
          </p:cNvSpPr>
          <p:nvPr/>
        </p:nvSpPr>
        <p:spPr>
          <a:xfrm xmlns:a="http://schemas.openxmlformats.org/drawingml/2006/main">
            <a:off x="1397000" y="1206500"/>
            <a:ext cx="9398000" cy="7620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ctr">
              <a:lnSpc>
                <a:spcPct val="104166"/>
              </a:lnSpc>
            </a:pPr>
            <a:r>
              <a:rPr lang="en-US" sz="3400" b="1" i="0" dirty="0">
                <a:solidFill>
                  <a:srgbClr val="F4FBFF"/>
                </a:solidFill>
                <a:latin typeface="Aptos Display"/>
              </a:rPr>
              <a:t>Generation, Capacity, Sales</a:t>
            </a:r>
            <a:endParaRPr lang="en-US" sz="3400"/>
          </a:p>
        </p:txBody>
      </p:sp>
      <p:sp>
        <p:nvSpPr>
          <p:cNvPr id="5" name="Message"/>
          <p:cNvSpPr>
            <a:spLocks xmlns:a="http://schemas.openxmlformats.org/drawingml/2006/main" noGrp="1"/>
          </p:cNvSpPr>
          <p:nvPr/>
        </p:nvSpPr>
        <p:spPr>
          <a:xfrm xmlns:a="http://schemas.openxmlformats.org/drawingml/2006/main">
            <a:off x="1651000" y="2095500"/>
            <a:ext cx="8890000" cy="571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ctr">
              <a:lnSpc>
                <a:spcPct val="104166"/>
              </a:lnSpc>
            </a:pPr>
            <a:r>
              <a:rPr lang="en-US" sz="1800" b="0" i="0" dirty="0">
                <a:solidFill>
                  <a:srgbClr val="D3E2F3"/>
                </a:solidFill>
                <a:latin typeface="Aptos"/>
              </a:rPr>
              <a:t>Use each measure to understand the U.S. electricity system.</a:t>
            </a:r>
            <a:endParaRPr lang="en-US" sz="1800"/>
          </a:p>
        </p:txBody>
      </p:sp>
    </p:spTree>
  </p:cSld>
  <p:clrMapOvr>
    <a:masterClrMapping xmlns:a="http://schemas.openxmlformats.org/drawingml/2006/main"/>
  </p:clrMapOvr>
</p:sld>
</file>

<file path=ppt/theme/theme1.xml><?xml version="1.0" encoding="utf-8"?>
<a:theme xmlns:a="http://schemas.openxmlformats.org/drawingml/2006/main" name="BrandTheme">
  <a:themeElements>
    <a:clrScheme name="BrandColours">
      <a:dk1>
        <a:srgbClr val="F4FBFF"/>
      </a:dk1>
      <a:lt1>
        <a:srgbClr val="07111F"/>
      </a:lt1>
      <a:dk2>
        <a:srgbClr val="00D9FF"/>
      </a:dk2>
      <a:lt2>
        <a:srgbClr val="FFD93D"/>
      </a:lt2>
      <a:accent1>
        <a:srgbClr val="00D9FF"/>
      </a:accent1>
      <a:accent2>
        <a:srgbClr val="FFD93D"/>
      </a:accent2>
      <a:accent3>
        <a:srgbClr val="00D9FF"/>
      </a:accent3>
      <a:accent4>
        <a:srgbClr val="07111F"/>
      </a:accent4>
      <a:accent5>
        <a:srgbClr val="F4FBFF"/>
      </a:accent5>
      <a:accent6>
        <a:srgbClr val="00D9FF"/>
      </a:accent6>
      <a:hlink>
        <a:srgbClr val="FFD93D"/>
      </a:hlink>
      <a:folHlink>
        <a:srgbClr val="00D9FF"/>
      </a:folHlink>
    </a:clrScheme>
    <a:fontScheme name="BrandFonts">
      <a:majorFont>
        <a:latin typeface="Aptos Display"/>
        <a:ea typeface=""/>
        <a:cs typeface=""/>
      </a:majorFont>
      <a:minorFont>
        <a:latin typeface="Aptos"/>
        <a:ea typeface=""/>
        <a:cs typeface=""/>
      </a:minorFont>
    </a:fontScheme>
    <a:fmtScheme name="BrandFormats">
      <a:fillStyleLst>
        <a:solidFill>
          <a:schemeClr val="phClr"/>
        </a:solidFill>
        <a:solidFill>
          <a:schemeClr val="accent1"/>
        </a:solidFill>
        <a:solidFill>
          <a:schemeClr val="accent2"/>
        </a:solidFill>
      </a:fillStyleLst>
      <a:lnStyleLst>
        <a:ln w="9525" cap="flat" cmpd="sng" algn="ctr">
          <a:solidFill>
            <a:schemeClr val="phClr"/>
          </a:solidFill>
        </a:ln>
        <a:ln w="25400" cap="flat" cmpd="sng" algn="ctr">
          <a:solidFill>
            <a:schemeClr val="phClr"/>
          </a:solidFill>
        </a:ln>
        <a:ln w="38100" cap="flat" cmpd="sng" algn="ctr">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accent1"/>
        </a:solidFill>
        <a:solidFill>
          <a:schemeClr val="accent2"/>
        </a:solidFill>
      </a:bgFillStyleLst>
    </a:fmtScheme>
  </a:themeElements>
  <a:objectDefaults/>
  <a:extraClrSchemeLst/>
</a:theme>
</file>