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a49835b2d53a46e2" /></Relationships>
</file>

<file path=ppt/presentation.xml><?xml version="1.0" encoding="utf-8"?>
<p:presentation xmlns:p="http://schemas.openxmlformats.org/presentationml/2006/main">
  <p:sldMasterIdLst>
    <p:sldMasterId xmlns:r="http://schemas.openxmlformats.org/officeDocument/2006/relationships" id="2147483648" r:id="Rb456f2f784794843"/>
  </p:sldMasterIdLst>
  <p:sldIdLst>
    <p:sldId xmlns:r="http://schemas.openxmlformats.org/officeDocument/2006/relationships" id="256" r:id="Rea60fb4a809d434f"/>
    <p:sldId xmlns:r="http://schemas.openxmlformats.org/officeDocument/2006/relationships" id="257" r:id="Rea53eba61313426a"/>
    <p:sldId xmlns:r="http://schemas.openxmlformats.org/officeDocument/2006/relationships" id="258" r:id="R7d2bca65f9eb409a"/>
    <p:sldId xmlns:r="http://schemas.openxmlformats.org/officeDocument/2006/relationships" id="259" r:id="R10bb345d11bd4246"/>
    <p:sldId xmlns:r="http://schemas.openxmlformats.org/officeDocument/2006/relationships" id="260" r:id="Rd944485c80da4f3f"/>
    <p:sldId xmlns:r="http://schemas.openxmlformats.org/officeDocument/2006/relationships" id="261" r:id="R47dbd0653b344614"/>
    <p:sldId xmlns:r="http://schemas.openxmlformats.org/officeDocument/2006/relationships" id="262" r:id="Rc627dfcb8599498b"/>
    <p:sldId xmlns:r="http://schemas.openxmlformats.org/officeDocument/2006/relationships" id="263" r:id="Rf440408edce5485e"/>
    <p:sldId xmlns:r="http://schemas.openxmlformats.org/officeDocument/2006/relationships" id="264" r:id="R025fa4b1473247fd"/>
    <p:sldId xmlns:r="http://schemas.openxmlformats.org/officeDocument/2006/relationships" id="265" r:id="R87b8a3c3df9d4f22"/>
    <p:sldId xmlns:r="http://schemas.openxmlformats.org/officeDocument/2006/relationships" id="266" r:id="Rc2828af815e14b71"/>
    <p:sldId xmlns:r="http://schemas.openxmlformats.org/officeDocument/2006/relationships" id="267" r:id="R91b901792ab94260"/>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b456f2f784794843" /><Relationship Type="http://schemas.openxmlformats.org/officeDocument/2006/relationships/theme" Target="theme/theme1.xml" Id="R7ca67b6c2df2443b" /><Relationship Type="http://schemas.openxmlformats.org/officeDocument/2006/relationships/notesMaster" Target="notesMasters/notesMaster1.xml" Id="R989122b37e7549f0" /><Relationship Type="http://schemas.openxmlformats.org/officeDocument/2006/relationships/slide" Target="slides/slide1.xml" Id="Rea60fb4a809d434f" /><Relationship Type="http://schemas.openxmlformats.org/officeDocument/2006/relationships/slide" Target="slides/slide2.xml" Id="Rea53eba61313426a" /><Relationship Type="http://schemas.openxmlformats.org/officeDocument/2006/relationships/slide" Target="slides/slide3.xml" Id="R7d2bca65f9eb409a" /><Relationship Type="http://schemas.openxmlformats.org/officeDocument/2006/relationships/slide" Target="slides/slide4.xml" Id="R10bb345d11bd4246" /><Relationship Type="http://schemas.openxmlformats.org/officeDocument/2006/relationships/slide" Target="slides/slide5.xml" Id="Rd944485c80da4f3f" /><Relationship Type="http://schemas.openxmlformats.org/officeDocument/2006/relationships/slide" Target="slides/slide6.xml" Id="R47dbd0653b344614" /><Relationship Type="http://schemas.openxmlformats.org/officeDocument/2006/relationships/slide" Target="slides/slide7.xml" Id="Rc627dfcb8599498b" /><Relationship Type="http://schemas.openxmlformats.org/officeDocument/2006/relationships/slide" Target="slides/slide8.xml" Id="Rf440408edce5485e" /><Relationship Type="http://schemas.openxmlformats.org/officeDocument/2006/relationships/slide" Target="slides/slide9.xml" Id="R025fa4b1473247fd" /><Relationship Type="http://schemas.openxmlformats.org/officeDocument/2006/relationships/slide" Target="slides/slide10.xml" Id="R87b8a3c3df9d4f22" /><Relationship Type="http://schemas.openxmlformats.org/officeDocument/2006/relationships/slide" Target="slides/slide11.xml" Id="Rc2828af815e14b71" /><Relationship Type="http://schemas.openxmlformats.org/officeDocument/2006/relationships/slide" Target="slides/slide12.xml" Id="R91b901792ab94260" /></Relationships>
</file>

<file path=ppt/notesMasters/_rels/notesMaster1.xml.rels><?xml version="1.0" encoding="utf-8"?><Relationships xmlns="http://schemas.openxmlformats.org/package/2006/relationships"><Relationship Type="http://schemas.openxmlformats.org/officeDocument/2006/relationships/theme" Target="../theme/theme1.xml" Id="R2c6485bcec7e4ddd" /></Relationships>
</file>

<file path=ppt/notesMasters/notesMaster1.xml><?xml version="1.0" encoding="utf-8"?>
<p:notesMaster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endParaRPr lang="en-US"/>
          </a:p>
        </p:txBody>
      </p:sp>
    </p:spTree>
  </p:cSld>
  <p:clrMap bg1="lt1" tx1="dk1" bg2="lt2" tx2="dk2" accent1="accent1" accent2="accent2" accent3="accent3" accent4="accent4" accent5="accent5" accent6="accent6" hlink="hlink" folHlink="folHlink"/>
  <p:notesStyle>
    <a:lvl1pPr xmlns:a="http://schemas.openxmlformats.org/drawingml/2006/main"/>
  </p:notesStyle>
</p:notesMaster>
</file>

<file path=ppt/notesSlides/_rels/notesSlide1.xml.rels><?xml version="1.0" encoding="utf-8"?><Relationships xmlns="http://schemas.openxmlformats.org/package/2006/relationships"><Relationship Type="http://schemas.openxmlformats.org/officeDocument/2006/relationships/notesMaster" Target="../notesMasters/notesMaster1.xml" Id="R1cdba22d4b7544a7" /><Relationship Type="http://schemas.openxmlformats.org/officeDocument/2006/relationships/slide" Target="../slides/slide2.xml" Id="Rd5b5ff270e984853" /></Relationships>
</file>

<file path=ppt/notesSlides/_rels/notesSlide2.xml.rels><?xml version="1.0" encoding="utf-8"?><Relationships xmlns="http://schemas.openxmlformats.org/package/2006/relationships"><Relationship Type="http://schemas.openxmlformats.org/officeDocument/2006/relationships/notesMaster" Target="../notesMasters/notesMaster1.xml" Id="R67c3a5fcf54a4ac7" /><Relationship Type="http://schemas.openxmlformats.org/officeDocument/2006/relationships/slide" Target="../slides/slide3.xml" Id="R32c38dbed9df45f7" /></Relationships>
</file>

<file path=ppt/notesSlides/_rels/notesSlide3.xml.rels><?xml version="1.0" encoding="utf-8"?><Relationships xmlns="http://schemas.openxmlformats.org/package/2006/relationships"><Relationship Type="http://schemas.openxmlformats.org/officeDocument/2006/relationships/notesMaster" Target="../notesMasters/notesMaster1.xml" Id="R404565f110c84b6d" /><Relationship Type="http://schemas.openxmlformats.org/officeDocument/2006/relationships/slide" Target="../slides/slide4.xml" Id="R5a0c90ee3f474b29" /></Relationships>
</file>

<file path=ppt/notesSlides/_rels/notesSlide4.xml.rels><?xml version="1.0" encoding="utf-8"?><Relationships xmlns="http://schemas.openxmlformats.org/package/2006/relationships"><Relationship Type="http://schemas.openxmlformats.org/officeDocument/2006/relationships/notesMaster" Target="../notesMasters/notesMaster1.xml" Id="R2a458a85d8634edc" /><Relationship Type="http://schemas.openxmlformats.org/officeDocument/2006/relationships/slide" Target="../slides/slide5.xml" Id="R3233a4c20f424272" /></Relationships>
</file>

<file path=ppt/notesSlides/_rels/notesSlide5.xml.rels><?xml version="1.0" encoding="utf-8"?><Relationships xmlns="http://schemas.openxmlformats.org/package/2006/relationships"><Relationship Type="http://schemas.openxmlformats.org/officeDocument/2006/relationships/notesMaster" Target="../notesMasters/notesMaster1.xml" Id="R650b54049e6346ea" /><Relationship Type="http://schemas.openxmlformats.org/officeDocument/2006/relationships/slide" Target="../slides/slide6.xml" Id="R878b8dc798444ed9" /></Relationships>
</file>

<file path=ppt/notesSlides/_rels/notesSlide6.xml.rels><?xml version="1.0" encoding="utf-8"?><Relationships xmlns="http://schemas.openxmlformats.org/package/2006/relationships"><Relationship Type="http://schemas.openxmlformats.org/officeDocument/2006/relationships/notesMaster" Target="../notesMasters/notesMaster1.xml" Id="R72aae83caf7d4bf8" /><Relationship Type="http://schemas.openxmlformats.org/officeDocument/2006/relationships/slide" Target="../slides/slide7.xml" Id="R5c4259c9817e48a5" /></Relationships>
</file>

<file path=ppt/notesSlides/_rels/notesSlide7.xml.rels><?xml version="1.0" encoding="utf-8"?><Relationships xmlns="http://schemas.openxmlformats.org/package/2006/relationships"><Relationship Type="http://schemas.openxmlformats.org/officeDocument/2006/relationships/notesMaster" Target="../notesMasters/notesMaster1.xml" Id="Rb3cff3779436426a" /><Relationship Type="http://schemas.openxmlformats.org/officeDocument/2006/relationships/slide" Target="../slides/slide8.xml" Id="Rddb42764721841dc" /></Relationships>
</file>

<file path=ppt/notesSlides/_rels/notesSlide8.xml.rels><?xml version="1.0" encoding="utf-8"?><Relationships xmlns="http://schemas.openxmlformats.org/package/2006/relationships"><Relationship Type="http://schemas.openxmlformats.org/officeDocument/2006/relationships/notesMaster" Target="../notesMasters/notesMaster1.xml" Id="R88f93091cfe84db7" /><Relationship Type="http://schemas.openxmlformats.org/officeDocument/2006/relationships/slide" Target="../slides/slide9.xml" Id="Ra3e82ae4f0f74d34" /></Relationships>
</file>

<file path=ppt/notesSlides/_rels/notesSlide9.xml.rels><?xml version="1.0" encoding="utf-8"?><Relationships xmlns="http://schemas.openxmlformats.org/package/2006/relationships"><Relationship Type="http://schemas.openxmlformats.org/officeDocument/2006/relationships/notesMaster" Target="../notesMasters/notesMaster1.xml" Id="R2d4b783cf8dc4d6d" /><Relationship Type="http://schemas.openxmlformats.org/officeDocument/2006/relationships/slide" Target="../slides/slide10.xml" Id="Re58f0b53e03a4239" /></Relationships>
</file>

<file path=ppt/notesSlides/_rels/notesSlide10.xml.rels><?xml version="1.0" encoding="utf-8"?><Relationships xmlns="http://schemas.openxmlformats.org/package/2006/relationships"><Relationship Type="http://schemas.openxmlformats.org/officeDocument/2006/relationships/notesMaster" Target="../notesMasters/notesMaster1.xml" Id="R63d7ff70152d4b08" /><Relationship Type="http://schemas.openxmlformats.org/officeDocument/2006/relationships/slide" Target="../slides/slide11.xml" Id="R00cace58fcfd458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This deck moves from the national buildout to the state-level concentration that should shape the initial market scan. The core finding is that planned 2026 storage additions are heavily concentrated in Texas, with California and Arizona forming the next tier.</a:t>
            </a:r>
            <a:endParaRPr lang="en-US"/>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Developers and operators plan 86 GW of new utility-scale generating capacity in 2026, a record if realized. Solar is the largest component, followed by battery storage and wind. The scale and composition establish why solar-plus-storage markets warrant early attention.</a:t>
            </a:r>
            <a:endParaRPr lang="en-US"/>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Texas alone is planned to receive 40% of new U.S. utility-scale solar capacity in 2026. This is the largest state share by a wide margin and provides the strongest solar-market signal among the four leading states.</a:t>
            </a:r>
            <a:endParaRPr lang="en-US"/>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Arizona represents 6% of planned 2026 utility-scale solar additions. It is one of four states that collectively account for more than half of the planned national solar buildout.</a:t>
            </a:r>
            <a:endParaRPr lang="en-US"/>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California is also planned to account for 6% of new utility-scale solar capacity in 2026. Its solar position is matched by a larger planned battery-storage market, which strengthens its relevance for integrated solar-and-storage evaluation.</a:t>
            </a:r>
            <a:endParaRPr lang="en-US"/>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Michigan accounts for 5% of planned U.S. utility-scale solar additions in 2026. Although smaller than Texas, Arizona, and California, it is one of the four states comprising more than half of the national solar pipeline.</a:t>
            </a:r>
            <a:endParaRPr lang="en-US"/>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Battery storage is more geographically concentrated than the overall solar pipeline. Texas is planned to account for 53% of new U.S. utility-scale battery storage capacity in 2026, making it the clear first-priority state.</a:t>
            </a:r>
            <a:endParaRPr lang="en-US"/>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12.9 GW planned in Texas translates the 53% national share into a substantial absolute opportunity pool. This figure is nearly four times California’s planned 3.4 GW and reinforces the case for Texas-first prioritization.</a:t>
            </a:r>
            <a:endParaRPr lang="en-US"/>
          </a:p>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Three of the four largest battery storage projects scheduled for 2026 are located in Texas. The named projects show that the state’s concentration spans several large developments, including standalone and solar-plus-storage configurations.</a:t>
            </a:r>
            <a:endParaRPr lang="en-US"/>
          </a:p>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California is planned to account for 14% of new U.S. utility-scale battery storage capacity in 2026. This is the second-largest state share behind Texas and establishes California as the primary second-wave storage market.</a:t>
            </a:r>
            <a:endParaRPr lang="en-US"/>
          </a:p>
        </p:txBody>
      </p:sp>
    </p:spTree>
  </p:cSld>
  <p:clrMapOvr>
    <a:masterClrMapping xmlns:a="http://schemas.openxmlformats.org/drawingml/2006/main"/>
  </p:clrMapOvr>
</p:notes>
</file>

<file path=ppt/slideLayouts/_rels/slideLayout1.xml.rels><?xml version="1.0" encoding="utf-8"?><Relationships xmlns="http://schemas.openxmlformats.org/package/2006/relationships"><Relationship Type="http://schemas.openxmlformats.org/officeDocument/2006/relationships/slideMaster" Target="../slideMasters/slideMaster1.xml" Id="Rd14f7ad7e72e44f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074dc108183e402e" /><Relationship Type="http://schemas.openxmlformats.org/officeDocument/2006/relationships/theme" Target="../theme/theme1.xml" Id="R56a0e00e3de84a7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74dc108183e402e"/>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341409eb337b4d74" /><Relationship Type="http://schemas.openxmlformats.org/officeDocument/2006/relationships/image" Target="../media/image.png" Id="R492c281980e04e48" /></Relationships>
</file>

<file path=ppt/slides/_rels/slide2.xml.rels><?xml version="1.0" encoding="utf-8"?><Relationships xmlns="http://schemas.openxmlformats.org/package/2006/relationships"><Relationship Type="http://schemas.openxmlformats.org/officeDocument/2006/relationships/slideLayout" Target="../slideLayouts/slideLayout1.xml" Id="Re3b8e32720384c7f" /><Relationship Type="http://schemas.openxmlformats.org/officeDocument/2006/relationships/notesSlide" Target="../notesSlides/notesSlide1.xml" Id="R665332d19d8f4be7" /></Relationships>
</file>

<file path=ppt/slides/_rels/slide3.xml.rels><?xml version="1.0" encoding="utf-8"?><Relationships xmlns="http://schemas.openxmlformats.org/package/2006/relationships"><Relationship Type="http://schemas.openxmlformats.org/officeDocument/2006/relationships/slideLayout" Target="../slideLayouts/slideLayout1.xml" Id="R8555fa8a36244ef5" /><Relationship Type="http://schemas.openxmlformats.org/officeDocument/2006/relationships/notesSlide" Target="../notesSlides/notesSlide2.xml" Id="R8b23855290514625" /></Relationships>
</file>

<file path=ppt/slides/_rels/slide4.xml.rels><?xml version="1.0" encoding="utf-8"?><Relationships xmlns="http://schemas.openxmlformats.org/package/2006/relationships"><Relationship Type="http://schemas.openxmlformats.org/officeDocument/2006/relationships/slideLayout" Target="../slideLayouts/slideLayout1.xml" Id="Rff13cb86719f40ae" /><Relationship Type="http://schemas.openxmlformats.org/officeDocument/2006/relationships/image" Target="../media/image2.png" Id="R61ff46536c2f4623" /><Relationship Type="http://schemas.openxmlformats.org/officeDocument/2006/relationships/notesSlide" Target="../notesSlides/notesSlide3.xml" Id="R36db709691c54c13" /></Relationships>
</file>

<file path=ppt/slides/_rels/slide5.xml.rels><?xml version="1.0" encoding="utf-8"?><Relationships xmlns="http://schemas.openxmlformats.org/package/2006/relationships"><Relationship Type="http://schemas.openxmlformats.org/officeDocument/2006/relationships/slideLayout" Target="../slideLayouts/slideLayout1.xml" Id="R1995d894b4a34ce3" /><Relationship Type="http://schemas.openxmlformats.org/officeDocument/2006/relationships/image" Target="../media/image3.png" Id="R59242954e66e4635" /><Relationship Type="http://schemas.openxmlformats.org/officeDocument/2006/relationships/notesSlide" Target="../notesSlides/notesSlide4.xml" Id="R80fb656ae4a94e09" /></Relationships>
</file>

<file path=ppt/slides/_rels/slide6.xml.rels><?xml version="1.0" encoding="utf-8"?><Relationships xmlns="http://schemas.openxmlformats.org/package/2006/relationships"><Relationship Type="http://schemas.openxmlformats.org/officeDocument/2006/relationships/slideLayout" Target="../slideLayouts/slideLayout1.xml" Id="Rf5cb7fd32ff44de5" /><Relationship Type="http://schemas.openxmlformats.org/officeDocument/2006/relationships/image" Target="../media/image4.png" Id="R009e09ff1f8d4c65" /><Relationship Type="http://schemas.openxmlformats.org/officeDocument/2006/relationships/notesSlide" Target="../notesSlides/notesSlide5.xml" Id="R1613c13fb21746b6" /></Relationships>
</file>

<file path=ppt/slides/_rels/slide7.xml.rels><?xml version="1.0" encoding="utf-8"?><Relationships xmlns="http://schemas.openxmlformats.org/package/2006/relationships"><Relationship Type="http://schemas.openxmlformats.org/officeDocument/2006/relationships/slideLayout" Target="../slideLayouts/slideLayout1.xml" Id="R0c31b4271fc14347" /><Relationship Type="http://schemas.openxmlformats.org/officeDocument/2006/relationships/image" Target="../media/image5.png" Id="Red2b9e70418642d4" /><Relationship Type="http://schemas.openxmlformats.org/officeDocument/2006/relationships/notesSlide" Target="../notesSlides/notesSlide6.xml" Id="R7e205aaaab184997" /></Relationships>
</file>

<file path=ppt/slides/_rels/slide8.xml.rels><?xml version="1.0" encoding="utf-8"?><Relationships xmlns="http://schemas.openxmlformats.org/package/2006/relationships"><Relationship Type="http://schemas.openxmlformats.org/officeDocument/2006/relationships/slideLayout" Target="../slideLayouts/slideLayout1.xml" Id="Rf7feec35037c4655" /><Relationship Type="http://schemas.openxmlformats.org/officeDocument/2006/relationships/notesSlide" Target="../notesSlides/notesSlide7.xml" Id="R78a7ec665f1f4797" /></Relationships>
</file>

<file path=ppt/slides/_rels/slide9.xml.rels><?xml version="1.0" encoding="utf-8"?><Relationships xmlns="http://schemas.openxmlformats.org/package/2006/relationships"><Relationship Type="http://schemas.openxmlformats.org/officeDocument/2006/relationships/slideLayout" Target="../slideLayouts/slideLayout1.xml" Id="Rfc67f654c19d4b24" /><Relationship Type="http://schemas.openxmlformats.org/officeDocument/2006/relationships/image" Target="../media/image6.png" Id="Rc5ebc40ec15540cd" /><Relationship Type="http://schemas.openxmlformats.org/officeDocument/2006/relationships/notesSlide" Target="../notesSlides/notesSlide8.xml" Id="R1bcd7b53bcc6461d" /></Relationships>
</file>

<file path=ppt/slides/_rels/slide10.xml.rels><?xml version="1.0" encoding="utf-8"?><Relationships xmlns="http://schemas.openxmlformats.org/package/2006/relationships"><Relationship Type="http://schemas.openxmlformats.org/officeDocument/2006/relationships/slideLayout" Target="../slideLayouts/slideLayout1.xml" Id="Rced7044d300741c6" /><Relationship Type="http://schemas.openxmlformats.org/officeDocument/2006/relationships/notesSlide" Target="../notesSlides/notesSlide9.xml" Id="R9ec8dd4fd2214876" /></Relationships>
</file>

<file path=ppt/slides/_rels/slide11.xml.rels><?xml version="1.0" encoding="utf-8"?><Relationships xmlns="http://schemas.openxmlformats.org/package/2006/relationships"><Relationship Type="http://schemas.openxmlformats.org/officeDocument/2006/relationships/slideLayout" Target="../slideLayouts/slideLayout1.xml" Id="Ra9976bfc5742494b" /><Relationship Type="http://schemas.openxmlformats.org/officeDocument/2006/relationships/notesSlide" Target="../notesSlides/notesSlide10.xml" Id="R48a829a2a8ca4b4c" /></Relationships>
</file>

<file path=ppt/slides/_rels/slide12.xml.rels><?xml version="1.0" encoding="utf-8"?><Relationships xmlns="http://schemas.openxmlformats.org/package/2006/relationships"><Relationship Type="http://schemas.openxmlformats.org/officeDocument/2006/relationships/slideLayout" Target="../slideLayouts/slideLayout1.xml" Id="R5caccd6442b14fbc" /></Relationships>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F2440"/>
          </a:solidFill>
          <a:ln xmlns:a="http://schemas.openxmlformats.org/drawingml/2006/main" w="12700">
            <a:noFill/>
          </a:ln>
        </p:spPr>
      </p:sp>
      <p:pic>
        <p:nvPicPr>
          <p:cNvPr id="3" name="CoverImage" descr="Utility-scale battery storage and solar facility."/>
          <p:cNvPicPr>
            <a:picLocks xmlns:a="http://schemas.openxmlformats.org/drawingml/2006/main" noChangeAspect="1"/>
          </p:cNvPicPr>
          <p:nvPr/>
        </p:nvPicPr>
        <p:blipFill>
          <a:blip xmlns:r="http://schemas.openxmlformats.org/officeDocument/2006/relationships" xmlns:a="http://schemas.openxmlformats.org/drawingml/2006/main" r:embed="R492c281980e04e48" cstate="print"/>
          <a:stretch xmlns:a="http://schemas.openxmlformats.org/drawingml/2006/main">
            <a:fillRect/>
          </a:stretch>
        </p:blipFill>
        <p:spPr>
          <a:xfrm xmlns:a="http://schemas.openxmlformats.org/drawingml/2006/main">
            <a:off x="6826250" y="0"/>
            <a:ext cx="5365750" cy="6858000"/>
          </a:xfrm>
          <a:prstGeom xmlns:a="http://schemas.openxmlformats.org/drawingml/2006/main" prst="rect">
            <a:avLst/>
          </a:prstGeom>
        </p:spPr>
      </p:pic>
      <p:sp>
        <p:nvSpPr>
          <p:cNvPr id="4" name="CoverRule"/>
          <p:cNvSpPr>
            <a:spLocks xmlns:a="http://schemas.openxmlformats.org/drawingml/2006/main" noGrp="1"/>
          </p:cNvSpPr>
          <p:nvPr/>
        </p:nvSpPr>
        <p:spPr>
          <a:xfrm xmlns:a="http://schemas.openxmlformats.org/drawingml/2006/main">
            <a:off x="3251200" y="2139950"/>
            <a:ext cx="609600" cy="38100"/>
          </a:xfrm>
          <a:prstGeom xmlns:a="http://schemas.openxmlformats.org/drawingml/2006/main" prst="roundRect">
            <a:avLst>
              <a:gd name="adj" fmla="val 50000"/>
            </a:avLst>
          </a:prstGeom>
          <a:solidFill xmlns:a="http://schemas.openxmlformats.org/drawingml/2006/main">
            <a:srgbClr val="C2571A"/>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762000" y="2355850"/>
            <a:ext cx="5588000" cy="1181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ctr">
              <a:lnSpc>
                <a:spcPct val="104166"/>
              </a:lnSpc>
            </a:pPr>
            <a:r>
              <a:rPr lang="en-US" sz="3400" b="1" i="0" dirty="0">
                <a:solidFill>
                  <a:srgbClr val="F8FAFC"/>
                </a:solidFill>
                <a:latin typeface="Aptos Display"/>
              </a:rPr>
              <a:t>Where 2026 Storage Will Concentrate</a:t>
            </a:r>
            <a:endParaRPr lang="en-US" sz="3400"/>
          </a:p>
        </p:txBody>
      </p:sp>
      <p:sp>
        <p:nvSpPr>
          <p:cNvPr id="6" name="Subtitle"/>
          <p:cNvSpPr>
            <a:spLocks xmlns:a="http://schemas.openxmlformats.org/drawingml/2006/main" noGrp="1"/>
          </p:cNvSpPr>
          <p:nvPr/>
        </p:nvSpPr>
        <p:spPr>
          <a:xfrm xmlns:a="http://schemas.openxmlformats.org/drawingml/2006/main">
            <a:off x="762000" y="3663950"/>
            <a:ext cx="5588000" cy="1054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ctr">
              <a:lnSpc>
                <a:spcPct val="104166"/>
              </a:lnSpc>
            </a:pPr>
            <a:r>
              <a:rPr lang="en-US" sz="2000" b="0" i="0" dirty="0">
                <a:solidFill>
                  <a:srgbClr val="F8FAFC"/>
                </a:solidFill>
                <a:latin typeface="Aptos"/>
              </a:rPr>
              <a:t>A market-prioritization view of planned U.S. solar and battery additions.</a:t>
            </a:r>
            <a:endParaRPr lang="en-US" sz="2000"/>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Agenda</a:t>
            </a:r>
            <a:endParaRPr lang="en-US" sz="2800"/>
          </a:p>
        </p:txBody>
      </p:sp>
      <p:sp>
        <p:nvSpPr>
          <p:cNvPr id="5" name="Agenda1"/>
          <p:cNvSpPr>
            <a:spLocks xmlns:a="http://schemas.openxmlformats.org/drawingml/2006/main" noGrp="1"/>
          </p:cNvSpPr>
          <p:nvPr/>
        </p:nvSpPr>
        <p:spPr>
          <a:xfrm xmlns:a="http://schemas.openxmlformats.org/drawingml/2006/main">
            <a:off x="762000" y="28257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10233C"/>
                </a:solidFill>
                <a:latin typeface="Aptos Display"/>
              </a:rPr>
              <a:t>01</a:t>
            </a:r>
            <a:endParaRPr lang="en-US" sz="2600"/>
          </a:p>
          <a:p xmlns:a="http://schemas.openxmlformats.org/drawingml/2006/main">
            <a:pPr algn="l">
              <a:lnSpc>
                <a:spcPct val="104166"/>
              </a:lnSpc>
            </a:pPr>
            <a:r>
              <a:rPr lang="en-US" sz="2600" b="1" i="0" dirty="0">
                <a:solidFill>
                  <a:srgbClr val="10233C"/>
                </a:solidFill>
                <a:latin typeface="Aptos Display"/>
              </a:rPr>
              <a:t>National buildout.</a:t>
            </a:r>
            <a:endParaRPr lang="en-US" sz="2600"/>
          </a:p>
        </p:txBody>
      </p:sp>
      <p:sp>
        <p:nvSpPr>
          <p:cNvPr id="6" name="Agenda2"/>
          <p:cNvSpPr>
            <a:spLocks xmlns:a="http://schemas.openxmlformats.org/drawingml/2006/main" noGrp="1"/>
          </p:cNvSpPr>
          <p:nvPr/>
        </p:nvSpPr>
        <p:spPr>
          <a:xfrm xmlns:a="http://schemas.openxmlformats.org/drawingml/2006/main">
            <a:off x="6178550" y="28257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10233C"/>
                </a:solidFill>
                <a:latin typeface="Aptos Display"/>
              </a:rPr>
              <a:t>02</a:t>
            </a:r>
            <a:endParaRPr lang="en-US" sz="2600"/>
          </a:p>
          <a:p xmlns:a="http://schemas.openxmlformats.org/drawingml/2006/main">
            <a:pPr algn="l">
              <a:lnSpc>
                <a:spcPct val="104166"/>
              </a:lnSpc>
            </a:pPr>
            <a:r>
              <a:rPr lang="en-US" sz="2600" b="1" i="0" dirty="0">
                <a:solidFill>
                  <a:srgbClr val="10233C"/>
                </a:solidFill>
                <a:latin typeface="Aptos Display"/>
              </a:rPr>
              <a:t>Solar concentration.</a:t>
            </a:r>
            <a:endParaRPr lang="en-US" sz="2600"/>
          </a:p>
        </p:txBody>
      </p:sp>
      <p:sp>
        <p:nvSpPr>
          <p:cNvPr id="7" name="Agenda3"/>
          <p:cNvSpPr>
            <a:spLocks xmlns:a="http://schemas.openxmlformats.org/drawingml/2006/main" noGrp="1"/>
          </p:cNvSpPr>
          <p:nvPr/>
        </p:nvSpPr>
        <p:spPr>
          <a:xfrm xmlns:a="http://schemas.openxmlformats.org/drawingml/2006/main">
            <a:off x="762000" y="42735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10233C"/>
                </a:solidFill>
                <a:latin typeface="Aptos Display"/>
              </a:rPr>
              <a:t>03</a:t>
            </a:r>
            <a:endParaRPr lang="en-US" sz="2600"/>
          </a:p>
          <a:p xmlns:a="http://schemas.openxmlformats.org/drawingml/2006/main">
            <a:pPr algn="l">
              <a:lnSpc>
                <a:spcPct val="104166"/>
              </a:lnSpc>
            </a:pPr>
            <a:r>
              <a:rPr lang="en-US" sz="2600" b="1" i="0" dirty="0">
                <a:solidFill>
                  <a:srgbClr val="10233C"/>
                </a:solidFill>
                <a:latin typeface="Aptos Display"/>
              </a:rPr>
              <a:t>Storage concentration.</a:t>
            </a:r>
            <a:endParaRPr lang="en-US" sz="2600"/>
          </a:p>
        </p:txBody>
      </p:sp>
      <p:sp>
        <p:nvSpPr>
          <p:cNvPr id="8" name="Agenda4"/>
          <p:cNvSpPr>
            <a:spLocks xmlns:a="http://schemas.openxmlformats.org/drawingml/2006/main" noGrp="1"/>
          </p:cNvSpPr>
          <p:nvPr/>
        </p:nvSpPr>
        <p:spPr>
          <a:xfrm xmlns:a="http://schemas.openxmlformats.org/drawingml/2006/main">
            <a:off x="6178550" y="4273550"/>
            <a:ext cx="5251450" cy="12827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600" b="1" i="0" dirty="0">
                <a:solidFill>
                  <a:srgbClr val="10233C"/>
                </a:solidFill>
                <a:latin typeface="Aptos Display"/>
              </a:rPr>
              <a:t>04</a:t>
            </a:r>
            <a:endParaRPr lang="en-US" sz="2600"/>
          </a:p>
          <a:p xmlns:a="http://schemas.openxmlformats.org/drawingml/2006/main">
            <a:pPr algn="l">
              <a:lnSpc>
                <a:spcPct val="104166"/>
              </a:lnSpc>
            </a:pPr>
            <a:r>
              <a:rPr lang="en-US" sz="2600" b="1" i="0" dirty="0">
                <a:solidFill>
                  <a:srgbClr val="10233C"/>
                </a:solidFill>
                <a:latin typeface="Aptos Display"/>
              </a:rPr>
              <a:t>Recommended sequence.</a:t>
            </a:r>
            <a:endParaRPr lang="en-US" sz="2600"/>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6477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The 2026 pipeline makes solar and storage the central buildout</a:t>
            </a:r>
            <a:endParaRPr lang="en-US" sz="2800"/>
          </a:p>
        </p:txBody>
      </p:sp>
      <p:sp>
        <p:nvSpPr>
          <p:cNvPr id="5" name="Stat1"/>
          <p:cNvSpPr>
            <a:spLocks xmlns:a="http://schemas.openxmlformats.org/drawingml/2006/main" noGrp="1"/>
          </p:cNvSpPr>
          <p:nvPr/>
        </p:nvSpPr>
        <p:spPr>
          <a:xfrm xmlns:a="http://schemas.openxmlformats.org/drawingml/2006/main">
            <a:off x="762000" y="2984500"/>
            <a:ext cx="2552700" cy="15748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233C"/>
                </a:solidFill>
                <a:latin typeface="Aptos"/>
              </a:rPr>
              <a:t>Planned capacity.</a:t>
            </a:r>
            <a:endParaRPr lang="en-US" sz="1400"/>
          </a:p>
          <a:p xmlns:a="http://schemas.openxmlformats.org/drawingml/2006/main">
            <a:pPr algn="l">
              <a:lnSpc>
                <a:spcPct val="104166"/>
              </a:lnSpc>
            </a:pPr>
            <a:r>
              <a:rPr lang="en-US" sz="3000" b="1" i="0" dirty="0">
                <a:solidFill>
                  <a:srgbClr val="10233C"/>
                </a:solidFill>
                <a:latin typeface="Aptos Display"/>
              </a:rPr>
              <a:t>86 GW</a:t>
            </a:r>
            <a:endParaRPr lang="en-US" sz="3000"/>
          </a:p>
          <a:p xmlns:a="http://schemas.openxmlformats.org/drawingml/2006/main">
            <a:pPr algn="l">
              <a:lnSpc>
                <a:spcPct val="104166"/>
              </a:lnSpc>
            </a:pPr>
            <a:r>
              <a:rPr lang="en-US" sz="1300" b="0" i="0" dirty="0">
                <a:solidFill>
                  <a:srgbClr val="46586E"/>
                </a:solidFill>
                <a:latin typeface="Aptos"/>
              </a:rPr>
              <a:t>Record if realized.</a:t>
            </a:r>
            <a:endParaRPr lang="en-US" sz="1300"/>
          </a:p>
        </p:txBody>
      </p:sp>
      <p:sp>
        <p:nvSpPr>
          <p:cNvPr id="6" name="Stat2"/>
          <p:cNvSpPr>
            <a:spLocks xmlns:a="http://schemas.openxmlformats.org/drawingml/2006/main" noGrp="1"/>
          </p:cNvSpPr>
          <p:nvPr/>
        </p:nvSpPr>
        <p:spPr>
          <a:xfrm xmlns:a="http://schemas.openxmlformats.org/drawingml/2006/main">
            <a:off x="3467100" y="2984500"/>
            <a:ext cx="2552700" cy="15748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233C"/>
                </a:solidFill>
                <a:latin typeface="Aptos"/>
              </a:rPr>
              <a:t>Solar share.</a:t>
            </a:r>
            <a:endParaRPr lang="en-US" sz="1400"/>
          </a:p>
          <a:p xmlns:a="http://schemas.openxmlformats.org/drawingml/2006/main">
            <a:pPr algn="l">
              <a:lnSpc>
                <a:spcPct val="104166"/>
              </a:lnSpc>
            </a:pPr>
            <a:r>
              <a:rPr lang="en-US" sz="3000" b="1" i="0" dirty="0">
                <a:solidFill>
                  <a:srgbClr val="10233C"/>
                </a:solidFill>
                <a:latin typeface="Aptos Display"/>
              </a:rPr>
              <a:t>51%</a:t>
            </a:r>
            <a:endParaRPr lang="en-US" sz="3000"/>
          </a:p>
          <a:p xmlns:a="http://schemas.openxmlformats.org/drawingml/2006/main">
            <a:pPr algn="l">
              <a:lnSpc>
                <a:spcPct val="104166"/>
              </a:lnSpc>
            </a:pPr>
            <a:r>
              <a:rPr lang="en-US" sz="1300" b="0" i="0" dirty="0">
                <a:solidFill>
                  <a:srgbClr val="46586E"/>
                </a:solidFill>
                <a:latin typeface="Aptos"/>
              </a:rPr>
              <a:t>Largest planned source.</a:t>
            </a:r>
            <a:endParaRPr lang="en-US" sz="1300"/>
          </a:p>
        </p:txBody>
      </p:sp>
      <p:sp>
        <p:nvSpPr>
          <p:cNvPr id="7" name="Stat3"/>
          <p:cNvSpPr>
            <a:spLocks xmlns:a="http://schemas.openxmlformats.org/drawingml/2006/main" noGrp="1"/>
          </p:cNvSpPr>
          <p:nvPr/>
        </p:nvSpPr>
        <p:spPr>
          <a:xfrm xmlns:a="http://schemas.openxmlformats.org/drawingml/2006/main">
            <a:off x="6172200" y="2984500"/>
            <a:ext cx="2552700" cy="15748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233C"/>
                </a:solidFill>
                <a:latin typeface="Aptos"/>
              </a:rPr>
              <a:t>Battery storage share.</a:t>
            </a:r>
            <a:endParaRPr lang="en-US" sz="1400"/>
          </a:p>
          <a:p xmlns:a="http://schemas.openxmlformats.org/drawingml/2006/main">
            <a:pPr algn="l">
              <a:lnSpc>
                <a:spcPct val="104166"/>
              </a:lnSpc>
            </a:pPr>
            <a:r>
              <a:rPr lang="en-US" sz="3000" b="1" i="0" dirty="0">
                <a:solidFill>
                  <a:srgbClr val="10233C"/>
                </a:solidFill>
                <a:latin typeface="Aptos Display"/>
              </a:rPr>
              <a:t>28%</a:t>
            </a:r>
            <a:endParaRPr lang="en-US" sz="3000"/>
          </a:p>
          <a:p xmlns:a="http://schemas.openxmlformats.org/drawingml/2006/main">
            <a:pPr algn="l">
              <a:lnSpc>
                <a:spcPct val="104166"/>
              </a:lnSpc>
            </a:pPr>
            <a:r>
              <a:rPr lang="en-US" sz="1300" b="0" i="0" dirty="0">
                <a:solidFill>
                  <a:srgbClr val="46586E"/>
                </a:solidFill>
                <a:latin typeface="Aptos"/>
              </a:rPr>
              <a:t>Second-largest planned source.</a:t>
            </a:r>
            <a:endParaRPr lang="en-US" sz="1300"/>
          </a:p>
        </p:txBody>
      </p:sp>
      <p:sp>
        <p:nvSpPr>
          <p:cNvPr id="8" name="Stat4"/>
          <p:cNvSpPr>
            <a:spLocks xmlns:a="http://schemas.openxmlformats.org/drawingml/2006/main" noGrp="1"/>
          </p:cNvSpPr>
          <p:nvPr/>
        </p:nvSpPr>
        <p:spPr>
          <a:xfrm xmlns:a="http://schemas.openxmlformats.org/drawingml/2006/main">
            <a:off x="8877300" y="2984500"/>
            <a:ext cx="2552700" cy="15748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1400" b="0" i="0" dirty="0">
                <a:solidFill>
                  <a:srgbClr val="10233C"/>
                </a:solidFill>
                <a:latin typeface="Aptos"/>
              </a:rPr>
              <a:t>Wind share.</a:t>
            </a:r>
            <a:endParaRPr lang="en-US" sz="1400"/>
          </a:p>
          <a:p xmlns:a="http://schemas.openxmlformats.org/drawingml/2006/main">
            <a:pPr algn="l">
              <a:lnSpc>
                <a:spcPct val="104166"/>
              </a:lnSpc>
            </a:pPr>
            <a:r>
              <a:rPr lang="en-US" sz="3000" b="1" i="0" dirty="0">
                <a:solidFill>
                  <a:srgbClr val="10233C"/>
                </a:solidFill>
                <a:latin typeface="Aptos Display"/>
              </a:rPr>
              <a:t>14%</a:t>
            </a:r>
            <a:endParaRPr lang="en-US" sz="3000"/>
          </a:p>
          <a:p xmlns:a="http://schemas.openxmlformats.org/drawingml/2006/main">
            <a:pPr algn="l">
              <a:lnSpc>
                <a:spcPct val="104166"/>
              </a:lnSpc>
            </a:pPr>
            <a:r>
              <a:rPr lang="en-US" sz="1300" b="0" i="0" dirty="0">
                <a:solidFill>
                  <a:srgbClr val="46586E"/>
                </a:solidFill>
                <a:latin typeface="Aptos"/>
              </a:rPr>
              <a:t>Third-largest planned source.</a:t>
            </a:r>
            <a:endParaRPr lang="en-US" sz="1300"/>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pic>
        <p:nvPicPr>
          <p:cNvPr id="3" name="Picture" descr="Texas utility-scale solar and battery facility."/>
          <p:cNvPicPr>
            <a:picLocks xmlns:a="http://schemas.openxmlformats.org/drawingml/2006/main" noChangeAspect="1"/>
          </p:cNvPicPr>
          <p:nvPr/>
        </p:nvPicPr>
        <p:blipFill>
          <a:blip xmlns:r="http://schemas.openxmlformats.org/officeDocument/2006/relationships" xmlns:a="http://schemas.openxmlformats.org/drawingml/2006/main" r:embed="R61ff46536c2f4623"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ect">
            <a:avLst/>
          </a:prstGeom>
          <a:effectLst xmlns:a="http://schemas.openxmlformats.org/drawingml/2006/main">
            <a:outerShdw blurRad="203200" dist="76200" dir="5400000" algn="ctr" rotWithShape="0">
              <a:srgbClr val="0F172A">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58483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Texas commands the 2026 utility-scale solar pipeline</a:t>
            </a:r>
            <a:endParaRPr lang="en-US" sz="2800"/>
          </a:p>
        </p:txBody>
      </p:sp>
      <p:sp>
        <p:nvSpPr>
          <p:cNvPr id="6" name="Content"/>
          <p:cNvSpPr>
            <a:spLocks xmlns:a="http://schemas.openxmlformats.org/drawingml/2006/main" noGrp="1"/>
          </p:cNvSpPr>
          <p:nvPr/>
        </p:nvSpPr>
        <p:spPr>
          <a:xfrm xmlns:a="http://schemas.openxmlformats.org/drawingml/2006/main">
            <a:off x="6477000" y="2425700"/>
            <a:ext cx="4826000" cy="2235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0233C"/>
                </a:solidFill>
                <a:latin typeface="Aptos Display"/>
              </a:rPr>
              <a:t>Solar leader.</a:t>
            </a:r>
            <a:endParaRPr lang="en-US" sz="2200"/>
          </a:p>
          <a:p xmlns:a="http://schemas.openxmlformats.org/drawingml/2006/main">
            <a:pPr algn="l">
              <a:lnSpc>
                <a:spcPct val="104166"/>
              </a:lnSpc>
            </a:pPr>
            <a:r>
              <a:rPr lang="en-US" sz="1800" b="0" i="0" dirty="0">
                <a:solidFill>
                  <a:srgbClr val="10233C"/>
                </a:solidFill>
                <a:latin typeface="Aptos"/>
              </a:rPr>
              <a:t>Texas accounts for 40% of planned U.S. utility-scale solar additions in 2026.</a:t>
            </a:r>
            <a:endParaRPr lang="en-US" sz="1800"/>
          </a:p>
          <a:p xmlns:a="http://schemas.openxmlformats.org/drawingml/2006/main">
            <a:pPr algn="l">
              <a:lnSpc>
                <a:spcPct val="104166"/>
              </a:lnSpc>
            </a:pPr>
            <a:r>
              <a:rPr lang="en-US" sz="1800" b="0" i="0" dirty="0">
                <a:solidFill>
                  <a:srgbClr val="10233C"/>
                </a:solidFill>
                <a:latin typeface="Aptos"/>
              </a:rPr>
              <a:t>Start the solar market scan in Texas.</a:t>
            </a:r>
            <a:endParaRPr lang="en-US" sz="1800"/>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571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pic>
        <p:nvPicPr>
          <p:cNvPr id="4" name="Picture" descr="Utility-scale solar facility in Arizona."/>
          <p:cNvPicPr>
            <a:picLocks xmlns:a="http://schemas.openxmlformats.org/drawingml/2006/main" noChangeAspect="1"/>
          </p:cNvPicPr>
          <p:nvPr/>
        </p:nvPicPr>
        <p:blipFill>
          <a:blip xmlns:r="http://schemas.openxmlformats.org/officeDocument/2006/relationships" xmlns:a="http://schemas.openxmlformats.org/drawingml/2006/main" r:embed="R59242954e66e4635" cstate="print"/>
          <a:stretch xmlns:a="http://schemas.openxmlformats.org/drawingml/2006/main">
            <a:fillRect/>
          </a:stretch>
        </p:blipFill>
        <p:spPr>
          <a:xfrm xmlns:a="http://schemas.openxmlformats.org/drawingml/2006/main">
            <a:off x="7569200" y="520700"/>
            <a:ext cx="3276600" cy="5829300"/>
          </a:xfrm>
          <a:prstGeom xmlns:a="http://schemas.openxmlformats.org/drawingml/2006/main" prst="rect">
            <a:avLst/>
          </a:prstGeom>
          <a:effectLst xmlns:a="http://schemas.openxmlformats.org/drawingml/2006/main">
            <a:outerShdw blurRad="203200" dist="76200" dir="5400000" algn="ctr" rotWithShape="0">
              <a:srgbClr val="0F172A">
                <a:alpha val="14000"/>
              </a:srgbClr>
            </a:outerShdw>
          </a:effectLst>
        </p:spPr>
      </p:pic>
      <p:sp>
        <p:nvSpPr>
          <p:cNvPr id="5" name="Title"/>
          <p:cNvSpPr>
            <a:spLocks xmlns:a="http://schemas.openxmlformats.org/drawingml/2006/main" noGrp="1"/>
          </p:cNvSpPr>
          <p:nvPr/>
        </p:nvSpPr>
        <p:spPr>
          <a:xfrm xmlns:a="http://schemas.openxmlformats.org/drawingml/2006/main">
            <a:off x="762000" y="520700"/>
            <a:ext cx="5969000" cy="1435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Arizona forms a meaningful second tier in solar additions</a:t>
            </a:r>
            <a:endParaRPr lang="en-US" sz="2800"/>
          </a:p>
        </p:txBody>
      </p:sp>
      <p:sp>
        <p:nvSpPr>
          <p:cNvPr id="6" name="Body"/>
          <p:cNvSpPr>
            <a:spLocks xmlns:a="http://schemas.openxmlformats.org/drawingml/2006/main" noGrp="1"/>
          </p:cNvSpPr>
          <p:nvPr/>
        </p:nvSpPr>
        <p:spPr>
          <a:xfrm xmlns:a="http://schemas.openxmlformats.org/drawingml/2006/main">
            <a:off x="762000" y="2108200"/>
            <a:ext cx="5969000" cy="1244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6586E"/>
                </a:solidFill>
                <a:latin typeface="Aptos"/>
              </a:rPr>
              <a:t>Arizona is planned to account for 6% of new U.S. utility-scale solar capacity in 2026.</a:t>
            </a:r>
            <a:endParaRPr lang="en-US" sz="1800"/>
          </a:p>
          <a:p xmlns:a="http://schemas.openxmlformats.org/drawingml/2006/main">
            <a:pPr algn="l">
              <a:lnSpc>
                <a:spcPct val="104166"/>
              </a:lnSpc>
            </a:pPr>
            <a:r>
              <a:rPr lang="en-US" sz="1800" b="0" i="1" dirty="0">
                <a:solidFill>
                  <a:srgbClr val="B04F18"/>
                </a:solidFill>
                <a:latin typeface="Aptos"/>
              </a:rPr>
              <a:t>Include Arizona in the next market-screening wave.</a:t>
            </a:r>
            <a:endParaRPr lang="en-US" sz="1800"/>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571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pic>
        <p:nvPicPr>
          <p:cNvPr id="4" name="Picture" descr="California solar and battery facility."/>
          <p:cNvPicPr>
            <a:picLocks xmlns:a="http://schemas.openxmlformats.org/drawingml/2006/main" noChangeAspect="1"/>
          </p:cNvPicPr>
          <p:nvPr/>
        </p:nvPicPr>
        <p:blipFill>
          <a:blip xmlns:r="http://schemas.openxmlformats.org/officeDocument/2006/relationships" xmlns:a="http://schemas.openxmlformats.org/drawingml/2006/main" r:embed="R009e09ff1f8d4c65" cstate="print"/>
          <a:stretch xmlns:a="http://schemas.openxmlformats.org/drawingml/2006/main">
            <a:fillRect/>
          </a:stretch>
        </p:blipFill>
        <p:spPr>
          <a:xfrm xmlns:a="http://schemas.openxmlformats.org/drawingml/2006/main">
            <a:off x="7569200" y="520700"/>
            <a:ext cx="3276600" cy="5829300"/>
          </a:xfrm>
          <a:prstGeom xmlns:a="http://schemas.openxmlformats.org/drawingml/2006/main" prst="rect">
            <a:avLst/>
          </a:prstGeom>
          <a:effectLst xmlns:a="http://schemas.openxmlformats.org/drawingml/2006/main">
            <a:outerShdw blurRad="203200" dist="76200" dir="5400000" algn="ctr" rotWithShape="0">
              <a:srgbClr val="0F172A">
                <a:alpha val="14000"/>
              </a:srgbClr>
            </a:outerShdw>
          </a:effectLst>
        </p:spPr>
      </p:pic>
      <p:sp>
        <p:nvSpPr>
          <p:cNvPr id="5" name="Title"/>
          <p:cNvSpPr>
            <a:spLocks xmlns:a="http://schemas.openxmlformats.org/drawingml/2006/main" noGrp="1"/>
          </p:cNvSpPr>
          <p:nvPr/>
        </p:nvSpPr>
        <p:spPr>
          <a:xfrm xmlns:a="http://schemas.openxmlformats.org/drawingml/2006/main">
            <a:off x="762000" y="520700"/>
            <a:ext cx="5969000" cy="1435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California matches Arizona’s planned solar share</a:t>
            </a:r>
            <a:endParaRPr lang="en-US" sz="2800"/>
          </a:p>
        </p:txBody>
      </p:sp>
      <p:sp>
        <p:nvSpPr>
          <p:cNvPr id="6" name="Body"/>
          <p:cNvSpPr>
            <a:spLocks xmlns:a="http://schemas.openxmlformats.org/drawingml/2006/main" noGrp="1"/>
          </p:cNvSpPr>
          <p:nvPr/>
        </p:nvSpPr>
        <p:spPr>
          <a:xfrm xmlns:a="http://schemas.openxmlformats.org/drawingml/2006/main">
            <a:off x="762000" y="2108200"/>
            <a:ext cx="5969000" cy="1244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6586E"/>
                </a:solidFill>
                <a:latin typeface="Aptos"/>
              </a:rPr>
              <a:t>California is planned to receive 6% of new U.S. utility-scale solar capacity in 2026.</a:t>
            </a:r>
            <a:endParaRPr lang="en-US" sz="1800"/>
          </a:p>
          <a:p xmlns:a="http://schemas.openxmlformats.org/drawingml/2006/main">
            <a:pPr algn="l">
              <a:lnSpc>
                <a:spcPct val="104166"/>
              </a:lnSpc>
            </a:pPr>
            <a:r>
              <a:rPr lang="en-US" sz="1800" b="0" i="1" dirty="0">
                <a:solidFill>
                  <a:srgbClr val="B04F18"/>
                </a:solidFill>
                <a:latin typeface="Aptos"/>
              </a:rPr>
              <a:t>Assess California through an integrated solar-and-storage lens.</a:t>
            </a:r>
            <a:endParaRPr lang="en-US" sz="1800"/>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pic>
        <p:nvPicPr>
          <p:cNvPr id="3" name="Picture" descr="Utility-scale solar facility in Michigan."/>
          <p:cNvPicPr>
            <a:picLocks xmlns:a="http://schemas.openxmlformats.org/drawingml/2006/main" noChangeAspect="1"/>
          </p:cNvPicPr>
          <p:nvPr/>
        </p:nvPicPr>
        <p:blipFill>
          <a:blip xmlns:r="http://schemas.openxmlformats.org/officeDocument/2006/relationships" xmlns:a="http://schemas.openxmlformats.org/drawingml/2006/main" r:embed="Red2b9e70418642d4" cstate="print"/>
          <a:stretch xmlns:a="http://schemas.openxmlformats.org/drawingml/2006/main">
            <a:fillRect/>
          </a:stretch>
        </p:blipFill>
        <p:spPr>
          <a:xfrm xmlns:a="http://schemas.openxmlformats.org/drawingml/2006/main">
            <a:off x="6813550" y="1625600"/>
            <a:ext cx="3835400" cy="3835400"/>
          </a:xfrm>
          <a:prstGeom xmlns:a="http://schemas.openxmlformats.org/drawingml/2006/main" prst="rect">
            <a:avLst/>
          </a:prstGeom>
          <a:effectLst xmlns:a="http://schemas.openxmlformats.org/drawingml/2006/main">
            <a:outerShdw blurRad="203200" dist="76200" dir="5400000" algn="ctr" rotWithShape="0">
              <a:srgbClr val="0F172A">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223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Michigan completes the leading four-state solar cluster</a:t>
            </a:r>
            <a:endParaRPr lang="en-US" sz="2800"/>
          </a:p>
        </p:txBody>
      </p:sp>
      <p:sp>
        <p:nvSpPr>
          <p:cNvPr id="6" name="Content"/>
          <p:cNvSpPr>
            <a:spLocks xmlns:a="http://schemas.openxmlformats.org/drawingml/2006/main" noGrp="1"/>
          </p:cNvSpPr>
          <p:nvPr/>
        </p:nvSpPr>
        <p:spPr>
          <a:xfrm xmlns:a="http://schemas.openxmlformats.org/drawingml/2006/main">
            <a:off x="762000" y="2425700"/>
            <a:ext cx="4826000" cy="2235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0233C"/>
                </a:solidFill>
                <a:latin typeface="Aptos Display"/>
              </a:rPr>
              <a:t>Four-state cluster.</a:t>
            </a:r>
            <a:endParaRPr lang="en-US" sz="2200"/>
          </a:p>
          <a:p xmlns:a="http://schemas.openxmlformats.org/drawingml/2006/main">
            <a:pPr algn="l">
              <a:lnSpc>
                <a:spcPct val="104166"/>
              </a:lnSpc>
            </a:pPr>
            <a:r>
              <a:rPr lang="en-US" sz="1800" b="0" i="0" dirty="0">
                <a:solidFill>
                  <a:srgbClr val="10233C"/>
                </a:solidFill>
                <a:latin typeface="Aptos"/>
              </a:rPr>
              <a:t>Michigan represents 5% of planned U.S. utility-scale solar capacity additions in 2026.</a:t>
            </a:r>
            <a:endParaRPr lang="en-US" sz="1800"/>
          </a:p>
          <a:p xmlns:a="http://schemas.openxmlformats.org/drawingml/2006/main">
            <a:pPr algn="l">
              <a:lnSpc>
                <a:spcPct val="104166"/>
              </a:lnSpc>
            </a:pPr>
            <a:r>
              <a:rPr lang="en-US" sz="1800" b="0" i="0" dirty="0">
                <a:solidFill>
                  <a:srgbClr val="10233C"/>
                </a:solidFill>
                <a:latin typeface="Aptos"/>
              </a:rPr>
              <a:t>Use Michigan to complete the initial solar scan.</a:t>
            </a:r>
            <a:endParaRPr lang="en-US" sz="1800"/>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Label"/>
          <p:cNvSpPr>
            <a:spLocks xmlns:a="http://schemas.openxmlformats.org/drawingml/2006/main" noGrp="1"/>
          </p:cNvSpPr>
          <p:nvPr/>
        </p:nvSpPr>
        <p:spPr>
          <a:xfrm xmlns:a="http://schemas.openxmlformats.org/drawingml/2006/main">
            <a:off x="1016000" y="762000"/>
            <a:ext cx="10160000" cy="35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600" b="1" i="0" dirty="0">
                <a:solidFill>
                  <a:srgbClr val="B04F18"/>
                </a:solidFill>
                <a:latin typeface="Aptos"/>
              </a:rPr>
              <a:t>Planned battery storage share.</a:t>
            </a:r>
            <a:endParaRPr lang="en-US" sz="1600"/>
          </a:p>
        </p:txBody>
      </p:sp>
      <p:sp>
        <p:nvSpPr>
          <p:cNvPr id="4" name="Title"/>
          <p:cNvSpPr>
            <a:spLocks xmlns:a="http://schemas.openxmlformats.org/drawingml/2006/main" noGrp="1"/>
          </p:cNvSpPr>
          <p:nvPr/>
        </p:nvSpPr>
        <p:spPr>
          <a:xfrm xmlns:a="http://schemas.openxmlformats.org/drawingml/2006/main">
            <a:off x="1016000" y="1219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9600" b="1" i="0" dirty="0">
                <a:solidFill>
                  <a:srgbClr val="10233C"/>
                </a:solidFill>
                <a:latin typeface="Aptos Display"/>
              </a:rPr>
              <a:t>53%</a:t>
            </a:r>
            <a:endParaRPr lang="en-US" sz="9600"/>
          </a:p>
        </p:txBody>
      </p:sp>
      <p:sp>
        <p:nvSpPr>
          <p:cNvPr id="5" name="Headline"/>
          <p:cNvSpPr>
            <a:spLocks xmlns:a="http://schemas.openxmlformats.org/drawingml/2006/main" noGrp="1"/>
          </p:cNvSpPr>
          <p:nvPr/>
        </p:nvSpPr>
        <p:spPr>
          <a:xfrm xmlns:a="http://schemas.openxmlformats.org/drawingml/2006/main">
            <a:off x="1651000" y="3111500"/>
            <a:ext cx="8890000" cy="927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10233C"/>
                </a:solidFill>
                <a:latin typeface="Aptos Display"/>
              </a:rPr>
              <a:t>Of 2026 U.S. battery storage is planned in Texas.</a:t>
            </a:r>
            <a:endParaRPr lang="en-US" sz="2600"/>
          </a:p>
        </p:txBody>
      </p:sp>
      <p:sp>
        <p:nvSpPr>
          <p:cNvPr id="6" name="MetricsRule"/>
          <p:cNvSpPr>
            <a:spLocks xmlns:a="http://schemas.openxmlformats.org/drawingml/2006/main" noGrp="1"/>
          </p:cNvSpPr>
          <p:nvPr/>
        </p:nvSpPr>
        <p:spPr>
          <a:xfrm xmlns:a="http://schemas.openxmlformats.org/drawingml/2006/main">
            <a:off x="2108200" y="4597400"/>
            <a:ext cx="7975600" cy="12700"/>
          </a:xfrm>
          <a:prstGeom xmlns:a="http://schemas.openxmlformats.org/drawingml/2006/main" prst="rect">
            <a:avLst/>
          </a:prstGeom>
          <a:solidFill xmlns:a="http://schemas.openxmlformats.org/drawingml/2006/main">
            <a:srgbClr val="CACFD5"/>
          </a:solidFill>
          <a:ln xmlns:a="http://schemas.openxmlformats.org/drawingml/2006/main" w="12700">
            <a:noFill/>
          </a:ln>
        </p:spPr>
      </p:sp>
      <p:sp>
        <p:nvSpPr>
          <p:cNvPr id="7" name="Metric1"/>
          <p:cNvSpPr>
            <a:spLocks xmlns:a="http://schemas.openxmlformats.org/drawingml/2006/main" noGrp="1"/>
          </p:cNvSpPr>
          <p:nvPr/>
        </p:nvSpPr>
        <p:spPr>
          <a:xfrm xmlns:a="http://schemas.openxmlformats.org/drawingml/2006/main">
            <a:off x="2108200" y="4699000"/>
            <a:ext cx="2540000" cy="1206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10233C"/>
                </a:solidFill>
                <a:latin typeface="Aptos Display"/>
              </a:rPr>
              <a:t>24 GW</a:t>
            </a:r>
            <a:endParaRPr lang="en-US" sz="2600"/>
          </a:p>
          <a:p xmlns:a="http://schemas.openxmlformats.org/drawingml/2006/main">
            <a:pPr algn="ctr">
              <a:lnSpc>
                <a:spcPct val="104166"/>
              </a:lnSpc>
            </a:pPr>
            <a:r>
              <a:rPr lang="en-US" sz="1400" b="1" i="0" dirty="0">
                <a:solidFill>
                  <a:srgbClr val="10233C"/>
                </a:solidFill>
                <a:latin typeface="Aptos"/>
              </a:rPr>
              <a:t>Planned U.S. storage additions.</a:t>
            </a:r>
            <a:endParaRPr lang="en-US" sz="1400"/>
          </a:p>
        </p:txBody>
      </p:sp>
      <p:sp>
        <p:nvSpPr>
          <p:cNvPr id="8" name="Metric2"/>
          <p:cNvSpPr>
            <a:spLocks xmlns:a="http://schemas.openxmlformats.org/drawingml/2006/main" noGrp="1"/>
          </p:cNvSpPr>
          <p:nvPr/>
        </p:nvSpPr>
        <p:spPr>
          <a:xfrm xmlns:a="http://schemas.openxmlformats.org/drawingml/2006/main">
            <a:off x="4826000" y="4699000"/>
            <a:ext cx="2540000" cy="1206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10233C"/>
                </a:solidFill>
                <a:latin typeface="Aptos Display"/>
              </a:rPr>
              <a:t>80%</a:t>
            </a:r>
            <a:endParaRPr lang="en-US" sz="2600"/>
          </a:p>
          <a:p xmlns:a="http://schemas.openxmlformats.org/drawingml/2006/main">
            <a:pPr algn="ctr">
              <a:lnSpc>
                <a:spcPct val="104166"/>
              </a:lnSpc>
            </a:pPr>
            <a:r>
              <a:rPr lang="en-US" sz="1400" b="1" i="0" dirty="0">
                <a:solidFill>
                  <a:srgbClr val="10233C"/>
                </a:solidFill>
                <a:latin typeface="Aptos"/>
              </a:rPr>
              <a:t>Located across three states.</a:t>
            </a:r>
            <a:endParaRPr lang="en-US" sz="1400"/>
          </a:p>
        </p:txBody>
      </p:sp>
      <p:sp>
        <p:nvSpPr>
          <p:cNvPr id="9" name="Metric3"/>
          <p:cNvSpPr>
            <a:spLocks xmlns:a="http://schemas.openxmlformats.org/drawingml/2006/main" noGrp="1"/>
          </p:cNvSpPr>
          <p:nvPr/>
        </p:nvSpPr>
        <p:spPr>
          <a:xfrm xmlns:a="http://schemas.openxmlformats.org/drawingml/2006/main">
            <a:off x="7543800" y="4699000"/>
            <a:ext cx="2540000" cy="12065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2600" b="1" i="0" dirty="0">
                <a:solidFill>
                  <a:srgbClr val="10233C"/>
                </a:solidFill>
                <a:latin typeface="Aptos Display"/>
              </a:rPr>
              <a:t>15 GW</a:t>
            </a:r>
            <a:endParaRPr lang="en-US" sz="2600"/>
          </a:p>
          <a:p xmlns:a="http://schemas.openxmlformats.org/drawingml/2006/main">
            <a:pPr algn="ctr">
              <a:lnSpc>
                <a:spcPct val="104166"/>
              </a:lnSpc>
            </a:pPr>
            <a:r>
              <a:rPr lang="en-US" sz="1400" b="1" i="0" dirty="0">
                <a:solidFill>
                  <a:srgbClr val="10233C"/>
                </a:solidFill>
                <a:latin typeface="Aptos"/>
              </a:rPr>
              <a:t>Added during 2025.</a:t>
            </a:r>
            <a:endParaRPr lang="en-US" sz="1400"/>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pic>
        <p:nvPicPr>
          <p:cNvPr id="3" name="Picture" descr="Grid-scale battery storage facility in Texas."/>
          <p:cNvPicPr>
            <a:picLocks xmlns:a="http://schemas.openxmlformats.org/drawingml/2006/main" noChangeAspect="1"/>
          </p:cNvPicPr>
          <p:nvPr/>
        </p:nvPicPr>
        <p:blipFill>
          <a:blip xmlns:r="http://schemas.openxmlformats.org/officeDocument/2006/relationships" xmlns:a="http://schemas.openxmlformats.org/drawingml/2006/main" r:embed="Rc5ebc40ec15540cd"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ect">
            <a:avLst/>
          </a:prstGeom>
          <a:effectLst xmlns:a="http://schemas.openxmlformats.org/drawingml/2006/main">
            <a:outerShdw blurRad="203200" dist="76200" dir="5400000" algn="ctr" rotWithShape="0">
              <a:srgbClr val="0F172A">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2674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Texas holds 12.9 GW of planned battery storage additions</a:t>
            </a:r>
            <a:endParaRPr lang="en-US" sz="2800"/>
          </a:p>
        </p:txBody>
      </p:sp>
      <p:sp>
        <p:nvSpPr>
          <p:cNvPr id="6" name="Content"/>
          <p:cNvSpPr>
            <a:spLocks xmlns:a="http://schemas.openxmlformats.org/drawingml/2006/main" noGrp="1"/>
          </p:cNvSpPr>
          <p:nvPr/>
        </p:nvSpPr>
        <p:spPr>
          <a:xfrm xmlns:a="http://schemas.openxmlformats.org/drawingml/2006/main">
            <a:off x="6477000" y="2425700"/>
            <a:ext cx="4826000" cy="2235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0233C"/>
                </a:solidFill>
                <a:latin typeface="Aptos Display"/>
              </a:rPr>
              <a:t>Absolute scale.</a:t>
            </a:r>
            <a:endParaRPr lang="en-US" sz="2200"/>
          </a:p>
          <a:p xmlns:a="http://schemas.openxmlformats.org/drawingml/2006/main">
            <a:pPr algn="l">
              <a:lnSpc>
                <a:spcPct val="104166"/>
              </a:lnSpc>
            </a:pPr>
            <a:r>
              <a:rPr lang="en-US" sz="1800" b="0" i="0" dirty="0">
                <a:solidFill>
                  <a:srgbClr val="10233C"/>
                </a:solidFill>
                <a:latin typeface="Aptos"/>
              </a:rPr>
              <a:t>Texas projects account for 12.9 GW of planned utility-scale battery storage in 2026.</a:t>
            </a:r>
            <a:endParaRPr lang="en-US" sz="1800"/>
          </a:p>
          <a:p xmlns:a="http://schemas.openxmlformats.org/drawingml/2006/main">
            <a:pPr algn="l">
              <a:lnSpc>
                <a:spcPct val="104166"/>
              </a:lnSpc>
            </a:pPr>
            <a:r>
              <a:rPr lang="en-US" sz="1800" b="0" i="0" dirty="0">
                <a:solidFill>
                  <a:srgbClr val="10233C"/>
                </a:solidFill>
                <a:latin typeface="Aptos"/>
              </a:rPr>
              <a:t>Resource the first market assessment around Texas.</a:t>
            </a:r>
            <a:endParaRPr lang="en-US" sz="1800"/>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6223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Large named projects reinforce Texas storage concentration</a:t>
            </a:r>
            <a:endParaRPr lang="en-US" sz="2800"/>
          </a:p>
        </p:txBody>
      </p:sp>
      <p:sp>
        <p:nvSpPr>
          <p:cNvPr id="5" name="Bullets"/>
          <p:cNvSpPr>
            <a:spLocks xmlns:a="http://schemas.openxmlformats.org/drawingml/2006/main" noGrp="1"/>
          </p:cNvSpPr>
          <p:nvPr/>
        </p:nvSpPr>
        <p:spPr>
          <a:xfrm xmlns:a="http://schemas.openxmlformats.org/drawingml/2006/main">
            <a:off x="952500" y="3092450"/>
            <a:ext cx="10160000" cy="1981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CACFD5"/>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400" b="0" i="0" dirty="0">
                <a:solidFill>
                  <a:srgbClr val="10233C"/>
                </a:solidFill>
                <a:latin typeface="Aptos"/>
              </a:rPr>
              <a:t>• Lunis Creek BESS: 621 MW in Jackson, Texas.</a:t>
            </a:r>
            <a:endParaRPr lang="en-US" sz="2400"/>
          </a:p>
          <a:p xmlns:a="http://schemas.openxmlformats.org/drawingml/2006/main">
            <a:pPr algn="l">
              <a:lnSpc>
                <a:spcPct val="104166"/>
              </a:lnSpc>
            </a:pPr>
            <a:r>
              <a:rPr lang="en-US" sz="2400" b="0" i="0" dirty="0">
                <a:solidFill>
                  <a:srgbClr val="10233C"/>
                </a:solidFill>
                <a:latin typeface="Aptos"/>
              </a:rPr>
              <a:t>• Clear Fork Creek: 600 MW in Wilson, Texas.</a:t>
            </a:r>
            <a:endParaRPr lang="en-US" sz="2400"/>
          </a:p>
          <a:p xmlns:a="http://schemas.openxmlformats.org/drawingml/2006/main">
            <a:pPr algn="l">
              <a:lnSpc>
                <a:spcPct val="104166"/>
              </a:lnSpc>
            </a:pPr>
            <a:r>
              <a:rPr lang="en-US" sz="2400" b="0" i="0" dirty="0">
                <a:solidFill>
                  <a:srgbClr val="10233C"/>
                </a:solidFill>
                <a:latin typeface="Aptos"/>
              </a:rPr>
              <a:t>• Tehuacana Creek: 418 MW in Navarro County.</a:t>
            </a:r>
            <a:endParaRPr lang="en-US" sz="2400"/>
          </a:p>
          <a:p xmlns:a="http://schemas.openxmlformats.org/drawingml/2006/main">
            <a:pPr algn="l">
              <a:lnSpc>
                <a:spcPct val="104166"/>
              </a:lnSpc>
            </a:pPr>
            <a:r>
              <a:rPr lang="en-US" sz="2400" b="0" i="0" dirty="0">
                <a:solidFill>
                  <a:srgbClr val="10233C"/>
                </a:solidFill>
                <a:latin typeface="Aptos"/>
              </a:rPr>
              <a:t>• Project mix: Includes solar-plus-storage developments.</a:t>
            </a:r>
            <a:endParaRPr lang="en-US" sz="2400"/>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EEF0F2"/>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0233C"/>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66548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0233C"/>
                </a:solidFill>
                <a:latin typeface="Aptos Display"/>
              </a:rPr>
              <a:t>California is the second-largest planned storage market</a:t>
            </a:r>
            <a:endParaRPr lang="en-US" sz="2800"/>
          </a:p>
        </p:txBody>
      </p:sp>
      <p:sp>
        <p:nvSpPr>
          <p:cNvPr id="5" name="Body"/>
          <p:cNvSpPr>
            <a:spLocks xmlns:a="http://schemas.openxmlformats.org/drawingml/2006/main" noGrp="1"/>
          </p:cNvSpPr>
          <p:nvPr/>
        </p:nvSpPr>
        <p:spPr>
          <a:xfrm xmlns:a="http://schemas.openxmlformats.org/drawingml/2006/main">
            <a:off x="952500" y="3600450"/>
            <a:ext cx="10160000" cy="958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6586E"/>
                </a:solidFill>
                <a:latin typeface="Aptos"/>
              </a:rPr>
              <a:t>California projects make up 14% of planned U.S. utility-scale battery storage capacity in 2026.</a:t>
            </a:r>
            <a:endParaRPr lang="en-US" sz="1800"/>
          </a:p>
          <a:p xmlns:a="http://schemas.openxmlformats.org/drawingml/2006/main">
            <a:pPr algn="l">
              <a:lnSpc>
                <a:spcPct val="104166"/>
              </a:lnSpc>
            </a:pPr>
            <a:r>
              <a:rPr lang="en-US" sz="1800" b="0" i="1" dirty="0">
                <a:solidFill>
                  <a:srgbClr val="B04F18"/>
                </a:solidFill>
                <a:latin typeface="Aptos"/>
              </a:rPr>
              <a:t>Make California the second priority after Texas.</a:t>
            </a:r>
            <a:endParaRPr lang="en-US" sz="1800"/>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F2440"/>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C2571A"/>
          </a:solidFill>
          <a:ln xmlns:a="http://schemas.openxmlformats.org/drawingml/2006/main" w="12700">
            <a:noFill/>
          </a:ln>
        </p:spPr>
      </p:sp>
      <p:sp>
        <p:nvSpPr>
          <p:cNvPr id="4" name="Headline"/>
          <p:cNvSpPr>
            <a:spLocks xmlns:a="http://schemas.openxmlformats.org/drawingml/2006/main" noGrp="1"/>
          </p:cNvSpPr>
          <p:nvPr/>
        </p:nvSpPr>
        <p:spPr>
          <a:xfrm xmlns:a="http://schemas.openxmlformats.org/drawingml/2006/main">
            <a:off x="1397000" y="1206500"/>
            <a:ext cx="9398000" cy="7620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3400" b="1" i="0" dirty="0">
                <a:solidFill>
                  <a:srgbClr val="F8FAFC"/>
                </a:solidFill>
                <a:latin typeface="Aptos Display"/>
              </a:rPr>
              <a:t>Begin with concentrated markets.</a:t>
            </a:r>
            <a:endParaRPr lang="en-US" sz="3400"/>
          </a:p>
        </p:txBody>
      </p:sp>
      <p:sp>
        <p:nvSpPr>
          <p:cNvPr id="5" name="Message"/>
          <p:cNvSpPr>
            <a:spLocks xmlns:a="http://schemas.openxmlformats.org/drawingml/2006/main" noGrp="1"/>
          </p:cNvSpPr>
          <p:nvPr/>
        </p:nvSpPr>
        <p:spPr>
          <a:xfrm xmlns:a="http://schemas.openxmlformats.org/drawingml/2006/main">
            <a:off x="1651000" y="2095500"/>
            <a:ext cx="8890000" cy="67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800" b="0" i="0" dirty="0">
                <a:solidFill>
                  <a:srgbClr val="CBD5E1"/>
                </a:solidFill>
                <a:latin typeface="Aptos"/>
              </a:rPr>
              <a:t>Prioritize Texas first, then California and Arizona for detailed market review.</a:t>
            </a:r>
            <a:endParaRPr lang="en-US" sz="1800"/>
          </a:p>
        </p:txBody>
      </p:sp>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10233C"/>
      </a:dk1>
      <a:lt1>
        <a:srgbClr val="EEF0F2"/>
      </a:lt1>
      <a:dk2>
        <a:srgbClr val="10233C"/>
      </a:dk2>
      <a:lt2>
        <a:srgbClr val="C2571A"/>
      </a:lt2>
      <a:accent1>
        <a:srgbClr val="10233C"/>
      </a:accent1>
      <a:accent2>
        <a:srgbClr val="C2571A"/>
      </a:accent2>
      <a:accent3>
        <a:srgbClr val="10233C"/>
      </a:accent3>
      <a:accent4>
        <a:srgbClr val="EEF0F2"/>
      </a:accent4>
      <a:accent5>
        <a:srgbClr val="10233C"/>
      </a:accent5>
      <a:accent6>
        <a:srgbClr val="10233C"/>
      </a:accent6>
      <a:hlink>
        <a:srgbClr val="C2571A"/>
      </a:hlink>
      <a:folHlink>
        <a:srgbClr val="10233C"/>
      </a:folHlink>
    </a:clrScheme>
    <a:fontScheme name="BrandFonts">
      <a:majorFont>
        <a:latin typeface="Aptos Display"/>
        <a:ea typeface=""/>
        <a:cs typeface=""/>
      </a:majorFont>
      <a:minorFont>
        <a:latin typeface="Aptos"/>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