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4206791e709e4409" /></Relationships>
</file>

<file path=ppt/presentation.xml><?xml version="1.0" encoding="utf-8"?>
<p:presentation xmlns:p="http://schemas.openxmlformats.org/presentationml/2006/main">
  <p:sldMasterIdLst>
    <p:sldMasterId xmlns:r="http://schemas.openxmlformats.org/officeDocument/2006/relationships" id="2147483648" r:id="Rb63527596aa64777"/>
  </p:sldMasterIdLst>
  <p:sldIdLst>
    <p:sldId xmlns:r="http://schemas.openxmlformats.org/officeDocument/2006/relationships" id="256" r:id="R1997a388d5334797"/>
    <p:sldId xmlns:r="http://schemas.openxmlformats.org/officeDocument/2006/relationships" id="257" r:id="Rc322b91250484e94"/>
    <p:sldId xmlns:r="http://schemas.openxmlformats.org/officeDocument/2006/relationships" id="258" r:id="R4de3266adfbb4cf4"/>
    <p:sldId xmlns:r="http://schemas.openxmlformats.org/officeDocument/2006/relationships" id="259" r:id="R0e333e76f5204ce9"/>
    <p:sldId xmlns:r="http://schemas.openxmlformats.org/officeDocument/2006/relationships" id="260" r:id="R730230e3bfff4c86"/>
    <p:sldId xmlns:r="http://schemas.openxmlformats.org/officeDocument/2006/relationships" id="261" r:id="Red3de39d905549ad"/>
    <p:sldId xmlns:r="http://schemas.openxmlformats.org/officeDocument/2006/relationships" id="262" r:id="Rff735d9c86344258"/>
    <p:sldId xmlns:r="http://schemas.openxmlformats.org/officeDocument/2006/relationships" id="263" r:id="R9bc3e52f67954852"/>
    <p:sldId xmlns:r="http://schemas.openxmlformats.org/officeDocument/2006/relationships" id="264" r:id="Rc1a2b069c4824b26"/>
    <p:sldId xmlns:r="http://schemas.openxmlformats.org/officeDocument/2006/relationships" id="265" r:id="R0c5d024dfa0f4ddd"/>
    <p:sldId xmlns:r="http://schemas.openxmlformats.org/officeDocument/2006/relationships" id="266" r:id="R9929912cf6c54fa7"/>
    <p:sldId xmlns:r="http://schemas.openxmlformats.org/officeDocument/2006/relationships" id="267" r:id="R3b4a68c2fc674762"/>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b63527596aa64777" /><Relationship Type="http://schemas.openxmlformats.org/officeDocument/2006/relationships/theme" Target="theme/theme1.xml" Id="Rd6bdf6cac47e4fc6" /><Relationship Type="http://schemas.openxmlformats.org/officeDocument/2006/relationships/notesMaster" Target="notesMasters/notesMaster1.xml" Id="R4122cbd0f6c74cea" /><Relationship Type="http://schemas.openxmlformats.org/officeDocument/2006/relationships/slide" Target="slides/slide1.xml" Id="R1997a388d5334797" /><Relationship Type="http://schemas.openxmlformats.org/officeDocument/2006/relationships/slide" Target="slides/slide2.xml" Id="Rc322b91250484e94" /><Relationship Type="http://schemas.openxmlformats.org/officeDocument/2006/relationships/slide" Target="slides/slide3.xml" Id="R4de3266adfbb4cf4" /><Relationship Type="http://schemas.openxmlformats.org/officeDocument/2006/relationships/slide" Target="slides/slide4.xml" Id="R0e333e76f5204ce9" /><Relationship Type="http://schemas.openxmlformats.org/officeDocument/2006/relationships/slide" Target="slides/slide5.xml" Id="R730230e3bfff4c86" /><Relationship Type="http://schemas.openxmlformats.org/officeDocument/2006/relationships/slide" Target="slides/slide6.xml" Id="Red3de39d905549ad" /><Relationship Type="http://schemas.openxmlformats.org/officeDocument/2006/relationships/slide" Target="slides/slide7.xml" Id="Rff735d9c86344258" /><Relationship Type="http://schemas.openxmlformats.org/officeDocument/2006/relationships/slide" Target="slides/slide8.xml" Id="R9bc3e52f67954852" /><Relationship Type="http://schemas.openxmlformats.org/officeDocument/2006/relationships/slide" Target="slides/slide9.xml" Id="Rc1a2b069c4824b26" /><Relationship Type="http://schemas.openxmlformats.org/officeDocument/2006/relationships/slide" Target="slides/slide10.xml" Id="R0c5d024dfa0f4ddd" /><Relationship Type="http://schemas.openxmlformats.org/officeDocument/2006/relationships/slide" Target="slides/slide11.xml" Id="R9929912cf6c54fa7" /><Relationship Type="http://schemas.openxmlformats.org/officeDocument/2006/relationships/slide" Target="slides/slide12.xml" Id="R3b4a68c2fc674762" /></Relationships>
</file>

<file path=ppt/notesMasters/_rels/notesMaster1.xml.rels><?xml version="1.0" encoding="utf-8"?><Relationships xmlns="http://schemas.openxmlformats.org/package/2006/relationships"><Relationship Type="http://schemas.openxmlformats.org/officeDocument/2006/relationships/theme" Target="../theme/theme1.xml" Id="Rec329151ba924bd8" /></Relationships>
</file>

<file path=ppt/notesMasters/notesMaster1.xml><?xml version="1.0" encoding="utf-8"?>
<p:notesMaster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endParaRPr lang="en-US"/>
          </a:p>
        </p:txBody>
      </p:sp>
    </p:spTree>
  </p:cSld>
  <p:clrMap bg1="lt1" tx1="dk1" bg2="lt2" tx2="dk2" accent1="accent1" accent2="accent2" accent3="accent3" accent4="accent4" accent5="accent5" accent6="accent6" hlink="hlink" folHlink="folHlink"/>
  <p:notesStyle>
    <a:lvl1pPr xmlns:a="http://schemas.openxmlformats.org/drawingml/2006/main"/>
  </p:notesStyle>
</p:notesMaster>
</file>

<file path=ppt/notesSlides/_rels/notesSlide1.xml.rels><?xml version="1.0" encoding="utf-8"?><Relationships xmlns="http://schemas.openxmlformats.org/package/2006/relationships"><Relationship Type="http://schemas.openxmlformats.org/officeDocument/2006/relationships/notesMaster" Target="../notesMasters/notesMaster1.xml" Id="R9bcca5d7a6c549fb" /><Relationship Type="http://schemas.openxmlformats.org/officeDocument/2006/relationships/slide" Target="../slides/slide2.xml" Id="R7e1c3b75283e41ac" /></Relationships>
</file>

<file path=ppt/notesSlides/_rels/notesSlide2.xml.rels><?xml version="1.0" encoding="utf-8"?><Relationships xmlns="http://schemas.openxmlformats.org/package/2006/relationships"><Relationship Type="http://schemas.openxmlformats.org/officeDocument/2006/relationships/notesMaster" Target="../notesMasters/notesMaster1.xml" Id="R508a7b125d334ac5" /><Relationship Type="http://schemas.openxmlformats.org/officeDocument/2006/relationships/slide" Target="../slides/slide3.xml" Id="R8e4826d5fa9e49d3" /></Relationships>
</file>

<file path=ppt/notesSlides/_rels/notesSlide3.xml.rels><?xml version="1.0" encoding="utf-8"?><Relationships xmlns="http://schemas.openxmlformats.org/package/2006/relationships"><Relationship Type="http://schemas.openxmlformats.org/officeDocument/2006/relationships/notesMaster" Target="../notesMasters/notesMaster1.xml" Id="Rc3b19b9d7614427f" /><Relationship Type="http://schemas.openxmlformats.org/officeDocument/2006/relationships/slide" Target="../slides/slide4.xml" Id="Rc9134db4be014b1b" /></Relationships>
</file>

<file path=ppt/notesSlides/_rels/notesSlide4.xml.rels><?xml version="1.0" encoding="utf-8"?><Relationships xmlns="http://schemas.openxmlformats.org/package/2006/relationships"><Relationship Type="http://schemas.openxmlformats.org/officeDocument/2006/relationships/notesMaster" Target="../notesMasters/notesMaster1.xml" Id="Rcf0c147888174633" /><Relationship Type="http://schemas.openxmlformats.org/officeDocument/2006/relationships/slide" Target="../slides/slide5.xml" Id="R69f1a79dbe9445ea" /></Relationships>
</file>

<file path=ppt/notesSlides/_rels/notesSlide5.xml.rels><?xml version="1.0" encoding="utf-8"?><Relationships xmlns="http://schemas.openxmlformats.org/package/2006/relationships"><Relationship Type="http://schemas.openxmlformats.org/officeDocument/2006/relationships/notesMaster" Target="../notesMasters/notesMaster1.xml" Id="R4b7848f6a4e643be" /><Relationship Type="http://schemas.openxmlformats.org/officeDocument/2006/relationships/slide" Target="../slides/slide6.xml" Id="Rfc96e96c891e4b2b" /></Relationships>
</file>

<file path=ppt/notesSlides/_rels/notesSlide6.xml.rels><?xml version="1.0" encoding="utf-8"?><Relationships xmlns="http://schemas.openxmlformats.org/package/2006/relationships"><Relationship Type="http://schemas.openxmlformats.org/officeDocument/2006/relationships/notesMaster" Target="../notesMasters/notesMaster1.xml" Id="R916cc5eef83b411b" /><Relationship Type="http://schemas.openxmlformats.org/officeDocument/2006/relationships/slide" Target="../slides/slide7.xml" Id="R2282c23b538b44d4" /></Relationships>
</file>

<file path=ppt/notesSlides/_rels/notesSlide7.xml.rels><?xml version="1.0" encoding="utf-8"?><Relationships xmlns="http://schemas.openxmlformats.org/package/2006/relationships"><Relationship Type="http://schemas.openxmlformats.org/officeDocument/2006/relationships/notesMaster" Target="../notesMasters/notesMaster1.xml" Id="R8bc1d75e8d8e4d40" /><Relationship Type="http://schemas.openxmlformats.org/officeDocument/2006/relationships/slide" Target="../slides/slide8.xml" Id="Rfa3ecd5d20674822" /></Relationships>
</file>

<file path=ppt/notesSlides/_rels/notesSlide8.xml.rels><?xml version="1.0" encoding="utf-8"?><Relationships xmlns="http://schemas.openxmlformats.org/package/2006/relationships"><Relationship Type="http://schemas.openxmlformats.org/officeDocument/2006/relationships/notesMaster" Target="../notesMasters/notesMaster1.xml" Id="Rcf003eea6c01476d" /><Relationship Type="http://schemas.openxmlformats.org/officeDocument/2006/relationships/slide" Target="../slides/slide9.xml" Id="Rb587cd94c69547d3" /></Relationships>
</file>

<file path=ppt/notesSlides/_rels/notesSlide9.xml.rels><?xml version="1.0" encoding="utf-8"?><Relationships xmlns="http://schemas.openxmlformats.org/package/2006/relationships"><Relationship Type="http://schemas.openxmlformats.org/officeDocument/2006/relationships/notesMaster" Target="../notesMasters/notesMaster1.xml" Id="R3ff1c295f9e1403a" /><Relationship Type="http://schemas.openxmlformats.org/officeDocument/2006/relationships/slide" Target="../slides/slide10.xml" Id="R307f8f5f7ae64b1c" /></Relationships>
</file>

<file path=ppt/notesSlides/_rels/notesSlide10.xml.rels><?xml version="1.0" encoding="utf-8"?><Relationships xmlns="http://schemas.openxmlformats.org/package/2006/relationships"><Relationship Type="http://schemas.openxmlformats.org/officeDocument/2006/relationships/notesMaster" Target="../notesMasters/notesMaster1.xml" Id="R52b20fbcef0a4b99" /><Relationship Type="http://schemas.openxmlformats.org/officeDocument/2006/relationships/slide" Target="../slides/slide11.xml" Id="Rdcca0936667249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This brief focuses on the market evidence available for utility-scale battery storage in the United States. The story moves from installed capacity and growth rates to the project pipeline, the role of solar-plus-storage facilities, and the operating model that supports revenue capture.</a:t>
            </a:r>
            <a:endParaRPr 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By the first six months of 2026, U.S. nameplate utility-scale battery storage capacity had reached nearly 52 GW. This followed 43.6 GW of operational capacity at the end of 2025 and 8.3 GW of additions during the first half of 2026. The current installed base makes storage a material and rapidly expanding grid asset category.</a:t>
            </a:r>
            <a:endParaRPr lang="en-US"/>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reported annual average growth rate over the last three years was 70%. This rate frames battery storage as one of the fastest-growing components of the utility-scale power system described in the source material. The installed base is expanding while a sizable further pipeline is planned.</a:t>
            </a:r>
            <a:endParaRPr lang="en-US"/>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In 2024, operators added 10.4 GW of new battery storage capacity, the second-largest generating capacity addition after solar. By the end of 2025, the operational total was 43.6 GW. Operators then added another 8.3 GW during the first six months of 2026, bringing capacity to nearly 52 GW.</a:t>
            </a:r>
            <a:endParaRPr lang="en-US"/>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Battery storage is a secondary electricity source rather than a primary electricity source. It stores electricity that has already been created by a generator or supplied by the grid. At solar photovoltaic and storage facilities, operators can store power when wholesale prices are low and discharge it when wholesale prices are high, supporting larger profits for power producers.</a:t>
            </a:r>
            <a:endParaRPr lang="en-US"/>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Solar photovoltaic plants host the largest battery storage capacity units described in the source material. Pairing solar and storage gives operators the ability to shift electricity from lower-price periods to higher-price periods. The largest cited facilities show that the combined configuration is already deployed at substantial scale.</a:t>
            </a:r>
            <a:endParaRPr lang="en-US"/>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Operators anticipate bringing an additional 54 GW online over the next two and a half years. Reported plans include 14 GW in the second half of 2026, 26 GW in 2027, and 14 GW in 2028. The planned pipeline is larger than the nearly 52 GW of nameplate capacity operating by mid-2026.</a:t>
            </a:r>
            <a:endParaRPr lang="en-US"/>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2024 data put cumulative utility-scale battery capacity above 26 GW, representing 2% of 1,230 GW of total utility-scale electricity generating capacity. That same year brought 10.4 GW of new storage capacity. The 2025 plan reported at that time was 19.6 GW, illustrating how quickly near-term expectations were already increasing.</a:t>
            </a:r>
            <a:endParaRPr lang="en-US"/>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source material distinguishes batteries from primary electricity sources. Batteries do not create electricity from fuel or a natural resource. Instead, they store electricity already produced by generators or supplied by the grid. This storage function enables operators to manage when power is delivered rather than generating it directly.</a:t>
            </a:r>
            <a:endParaRPr lang="en-US"/>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market case is supported by a rapidly growing installed base, a reported 70% average annual growth rate, and 54 GW of anticipated additions over the next two and a half years. Large solar-plus-storage projects demonstrate a practical operating model: storing electricity when wholesale prices are low and discharging it when prices are high.</a:t>
            </a:r>
            <a:endParaRPr lang="en-US"/>
          </a:p>
        </p:txBody>
      </p:sp>
    </p:spTree>
  </p:cSld>
  <p:clrMapOvr>
    <a:masterClrMapping xmlns:a="http://schemas.openxmlformats.org/drawingml/2006/main"/>
  </p:clrMapOvr>
</p:notes>
</file>

<file path=ppt/slideLayouts/_rels/slideLayout1.xml.rels><?xml version="1.0" encoding="utf-8"?><Relationships xmlns="http://schemas.openxmlformats.org/package/2006/relationships"><Relationship Type="http://schemas.openxmlformats.org/officeDocument/2006/relationships/slideMaster" Target="../slideMasters/slideMaster1.xml" Id="Ree4bf37c82b0450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e46eaafb23b6467c" /><Relationship Type="http://schemas.openxmlformats.org/officeDocument/2006/relationships/theme" Target="../theme/theme1.xml" Id="Rc6c2c06f195e4d9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6eaafb23b6467c"/>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f05c3891b5fc47df" /><Relationship Type="http://schemas.openxmlformats.org/officeDocument/2006/relationships/image" Target="../media/image.png" Id="R3359d55a710b4619" /></Relationships>
</file>

<file path=ppt/slides/_rels/slide2.xml.rels><?xml version="1.0" encoding="utf-8"?><Relationships xmlns="http://schemas.openxmlformats.org/package/2006/relationships"><Relationship Type="http://schemas.openxmlformats.org/officeDocument/2006/relationships/slideLayout" Target="../slideLayouts/slideLayout1.xml" Id="Rcab610128e014926" /><Relationship Type="http://schemas.openxmlformats.org/officeDocument/2006/relationships/notesSlide" Target="../notesSlides/notesSlide1.xml" Id="Rf98cd7c412244917" /></Relationships>
</file>

<file path=ppt/slides/_rels/slide3.xml.rels><?xml version="1.0" encoding="utf-8"?><Relationships xmlns="http://schemas.openxmlformats.org/package/2006/relationships"><Relationship Type="http://schemas.openxmlformats.org/officeDocument/2006/relationships/slideLayout" Target="../slideLayouts/slideLayout1.xml" Id="R54a691898d394ebd" /><Relationship Type="http://schemas.openxmlformats.org/officeDocument/2006/relationships/notesSlide" Target="../notesSlides/notesSlide2.xml" Id="R22c0ee75f6534e6b" /></Relationships>
</file>

<file path=ppt/slides/_rels/slide4.xml.rels><?xml version="1.0" encoding="utf-8"?><Relationships xmlns="http://schemas.openxmlformats.org/package/2006/relationships"><Relationship Type="http://schemas.openxmlformats.org/officeDocument/2006/relationships/slideLayout" Target="../slideLayouts/slideLayout1.xml" Id="R44200636563d4d17" /><Relationship Type="http://schemas.openxmlformats.org/officeDocument/2006/relationships/image" Target="../media/image2.png" Id="R5d04ff4c4e7a4c7a" /><Relationship Type="http://schemas.openxmlformats.org/officeDocument/2006/relationships/notesSlide" Target="../notesSlides/notesSlide3.xml" Id="R0a4338449ad64faf" /></Relationships>
</file>

<file path=ppt/slides/_rels/slide5.xml.rels><?xml version="1.0" encoding="utf-8"?><Relationships xmlns="http://schemas.openxmlformats.org/package/2006/relationships"><Relationship Type="http://schemas.openxmlformats.org/officeDocument/2006/relationships/slideLayout" Target="../slideLayouts/slideLayout1.xml" Id="R6cd4cd0daa884fed" /><Relationship Type="http://schemas.openxmlformats.org/officeDocument/2006/relationships/image" Target="../media/image3.png" Id="R3bb54a4d25204bb7" /><Relationship Type="http://schemas.openxmlformats.org/officeDocument/2006/relationships/notesSlide" Target="../notesSlides/notesSlide4.xml" Id="R89462a1da5e94d49" /></Relationships>
</file>

<file path=ppt/slides/_rels/slide6.xml.rels><?xml version="1.0" encoding="utf-8"?><Relationships xmlns="http://schemas.openxmlformats.org/package/2006/relationships"><Relationship Type="http://schemas.openxmlformats.org/officeDocument/2006/relationships/slideLayout" Target="../slideLayouts/slideLayout1.xml" Id="R89c39cc05249448f" /><Relationship Type="http://schemas.openxmlformats.org/officeDocument/2006/relationships/image" Target="../media/image4.png" Id="R0183b46131334348" /><Relationship Type="http://schemas.openxmlformats.org/officeDocument/2006/relationships/notesSlide" Target="../notesSlides/notesSlide5.xml" Id="Rd773affbb90c42f4" /></Relationships>
</file>

<file path=ppt/slides/_rels/slide7.xml.rels><?xml version="1.0" encoding="utf-8"?><Relationships xmlns="http://schemas.openxmlformats.org/package/2006/relationships"><Relationship Type="http://schemas.openxmlformats.org/officeDocument/2006/relationships/slideLayout" Target="../slideLayouts/slideLayout1.xml" Id="Rc272feccd33b42b7" /><Relationship Type="http://schemas.openxmlformats.org/officeDocument/2006/relationships/image" Target="../media/image5.png" Id="R86043ed4b4a848d6" /><Relationship Type="http://schemas.openxmlformats.org/officeDocument/2006/relationships/notesSlide" Target="../notesSlides/notesSlide6.xml" Id="R9a0d788bda6d433a" /></Relationships>
</file>

<file path=ppt/slides/_rels/slide8.xml.rels><?xml version="1.0" encoding="utf-8"?><Relationships xmlns="http://schemas.openxmlformats.org/package/2006/relationships"><Relationship Type="http://schemas.openxmlformats.org/officeDocument/2006/relationships/slideLayout" Target="../slideLayouts/slideLayout1.xml" Id="R66952f4d37d740a6" /><Relationship Type="http://schemas.openxmlformats.org/officeDocument/2006/relationships/notesSlide" Target="../notesSlides/notesSlide7.xml" Id="R62baa5f4713143b4" /></Relationships>
</file>

<file path=ppt/slides/_rels/slide9.xml.rels><?xml version="1.0" encoding="utf-8"?><Relationships xmlns="http://schemas.openxmlformats.org/package/2006/relationships"><Relationship Type="http://schemas.openxmlformats.org/officeDocument/2006/relationships/slideLayout" Target="../slideLayouts/slideLayout1.xml" Id="R1421e76588e742c7" /><Relationship Type="http://schemas.openxmlformats.org/officeDocument/2006/relationships/notesSlide" Target="../notesSlides/notesSlide8.xml" Id="Rc7b6ce33a0714019" /></Relationships>
</file>

<file path=ppt/slides/_rels/slide10.xml.rels><?xml version="1.0" encoding="utf-8"?><Relationships xmlns="http://schemas.openxmlformats.org/package/2006/relationships"><Relationship Type="http://schemas.openxmlformats.org/officeDocument/2006/relationships/slideLayout" Target="../slideLayouts/slideLayout1.xml" Id="R8cbe7ee23c7f4922" /><Relationship Type="http://schemas.openxmlformats.org/officeDocument/2006/relationships/notesSlide" Target="../notesSlides/notesSlide9.xml" Id="R2d3643507c654493" /></Relationships>
</file>

<file path=ppt/slides/_rels/slide11.xml.rels><?xml version="1.0" encoding="utf-8"?><Relationships xmlns="http://schemas.openxmlformats.org/package/2006/relationships"><Relationship Type="http://schemas.openxmlformats.org/officeDocument/2006/relationships/slideLayout" Target="../slideLayouts/slideLayout1.xml" Id="R1ce4da04e1024c8d" /><Relationship Type="http://schemas.openxmlformats.org/officeDocument/2006/relationships/image" Target="../media/image6.png" Id="Rdef325c7cd2d48b6" /><Relationship Type="http://schemas.openxmlformats.org/officeDocument/2006/relationships/notesSlide" Target="../notesSlides/notesSlide10.xml" Id="R3f48463caca14e44" /></Relationships>
</file>

<file path=ppt/slides/_rels/slide12.xml.rels><?xml version="1.0" encoding="utf-8"?><Relationships xmlns="http://schemas.openxmlformats.org/package/2006/relationships"><Relationship Type="http://schemas.openxmlformats.org/officeDocument/2006/relationships/slideLayout" Target="../slideLayouts/slideLayout1.xml" Id="Rf4652cde4460449b"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F46CE"/>
          </a:solidFill>
          <a:ln xmlns:a="http://schemas.openxmlformats.org/drawingml/2006/main" w="12700">
            <a:noFill/>
          </a:ln>
        </p:spPr>
      </p:sp>
      <p:pic>
        <p:nvPicPr>
          <p:cNvPr id="3" name="CoverImage" descr="Utility-scale batteries beside a solar field."/>
          <p:cNvPicPr>
            <a:picLocks xmlns:a="http://schemas.openxmlformats.org/drawingml/2006/main" noChangeAspect="1"/>
          </p:cNvPicPr>
          <p:nvPr/>
        </p:nvPicPr>
        <p:blipFill>
          <a:blip xmlns:r="http://schemas.openxmlformats.org/officeDocument/2006/relationships" xmlns:a="http://schemas.openxmlformats.org/drawingml/2006/main" r:embed="R3359d55a710b4619" cstate="print"/>
          <a:stretch xmlns:a="http://schemas.openxmlformats.org/drawingml/2006/main">
            <a:fillRect/>
          </a:stretch>
        </p:blipFill>
        <p:spPr>
          <a:xfrm xmlns:a="http://schemas.openxmlformats.org/drawingml/2006/main">
            <a:off x="6883400" y="755650"/>
            <a:ext cx="4635500" cy="5346700"/>
          </a:xfrm>
          <a:prstGeom xmlns:a="http://schemas.openxmlformats.org/drawingml/2006/main" prst="roundRect">
            <a:avLst>
              <a:gd name="adj" fmla="val 3288"/>
            </a:avLst>
          </a:prstGeom>
          <a:effectLst xmlns:a="http://schemas.openxmlformats.org/drawingml/2006/main">
            <a:outerShdw blurRad="203200" dist="76200" dir="5400000" algn="ctr" rotWithShape="0">
              <a:srgbClr val="101828">
                <a:alpha val="14000"/>
              </a:srgbClr>
            </a:outerShdw>
          </a:effectLst>
        </p:spPr>
      </p:pic>
      <p:sp>
        <p:nvSpPr>
          <p:cNvPr id="4" name="CoverRule"/>
          <p:cNvSpPr>
            <a:spLocks xmlns:a="http://schemas.openxmlformats.org/drawingml/2006/main" noGrp="1"/>
          </p:cNvSpPr>
          <p:nvPr/>
        </p:nvSpPr>
        <p:spPr>
          <a:xfrm xmlns:a="http://schemas.openxmlformats.org/drawingml/2006/main">
            <a:off x="762000" y="2298700"/>
            <a:ext cx="609600" cy="38100"/>
          </a:xfrm>
          <a:prstGeom xmlns:a="http://schemas.openxmlformats.org/drawingml/2006/main" prst="roundRect">
            <a:avLst>
              <a:gd name="adj" fmla="val 50000"/>
            </a:avLst>
          </a:prstGeom>
          <a:solidFill xmlns:a="http://schemas.openxmlformats.org/drawingml/2006/main">
            <a:srgbClr val="18D39E"/>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762000" y="2514600"/>
            <a:ext cx="5588000" cy="1181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3400" b="1" i="0" dirty="0">
                <a:solidFill>
                  <a:srgbClr val="F8FAFC"/>
                </a:solidFill>
                <a:latin typeface="Aptos Display"/>
              </a:rPr>
              <a:t>Why Grid Battery Storage Is Growing</a:t>
            </a:r>
            <a:endParaRPr lang="en-US" sz="3400"/>
          </a:p>
        </p:txBody>
      </p:sp>
      <p:sp>
        <p:nvSpPr>
          <p:cNvPr id="6" name="Subtitle"/>
          <p:cNvSpPr>
            <a:spLocks xmlns:a="http://schemas.openxmlformats.org/drawingml/2006/main" noGrp="1"/>
          </p:cNvSpPr>
          <p:nvPr/>
        </p:nvSpPr>
        <p:spPr>
          <a:xfrm xmlns:a="http://schemas.openxmlformats.org/drawingml/2006/main">
            <a:off x="762000" y="3822700"/>
            <a:ext cx="5588000" cy="736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F8FAFC"/>
                </a:solidFill>
                <a:latin typeface="Aptos"/>
              </a:rPr>
              <a:t>Investor brief on U.S. utility-scale battery storage momentum.</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Agenda</a:t>
            </a:r>
            <a:endParaRPr lang="en-US" sz="2800"/>
          </a:p>
        </p:txBody>
      </p:sp>
      <p:sp>
        <p:nvSpPr>
          <p:cNvPr id="5" name="Agenda1"/>
          <p:cNvSpPr>
            <a:spLocks xmlns:a="http://schemas.openxmlformats.org/drawingml/2006/main" noGrp="1"/>
          </p:cNvSpPr>
          <p:nvPr/>
        </p:nvSpPr>
        <p:spPr>
          <a:xfrm xmlns:a="http://schemas.openxmlformats.org/drawingml/2006/main">
            <a:off x="762000" y="28257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2457FF"/>
                </a:solidFill>
                <a:latin typeface="Aptos Display"/>
              </a:rPr>
              <a:t>01</a:t>
            </a:r>
            <a:endParaRPr lang="en-US" sz="2600"/>
          </a:p>
          <a:p xmlns:a="http://schemas.openxmlformats.org/drawingml/2006/main">
            <a:pPr algn="l">
              <a:lnSpc>
                <a:spcPct val="104166"/>
              </a:lnSpc>
            </a:pPr>
            <a:r>
              <a:rPr lang="en-US" sz="2600" b="1" i="0" dirty="0">
                <a:solidFill>
                  <a:srgbClr val="2457FF"/>
                </a:solidFill>
                <a:latin typeface="Aptos Display"/>
              </a:rPr>
              <a:t>Installed Capacity</a:t>
            </a:r>
            <a:endParaRPr lang="en-US" sz="2600"/>
          </a:p>
        </p:txBody>
      </p:sp>
      <p:sp>
        <p:nvSpPr>
          <p:cNvPr id="6" name="Agenda2"/>
          <p:cNvSpPr>
            <a:spLocks xmlns:a="http://schemas.openxmlformats.org/drawingml/2006/main" noGrp="1"/>
          </p:cNvSpPr>
          <p:nvPr/>
        </p:nvSpPr>
        <p:spPr>
          <a:xfrm xmlns:a="http://schemas.openxmlformats.org/drawingml/2006/main">
            <a:off x="6178550" y="28257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2457FF"/>
                </a:solidFill>
                <a:latin typeface="Aptos Display"/>
              </a:rPr>
              <a:t>02</a:t>
            </a:r>
            <a:endParaRPr lang="en-US" sz="2600"/>
          </a:p>
          <a:p xmlns:a="http://schemas.openxmlformats.org/drawingml/2006/main">
            <a:pPr algn="l">
              <a:lnSpc>
                <a:spcPct val="104166"/>
              </a:lnSpc>
            </a:pPr>
            <a:r>
              <a:rPr lang="en-US" sz="2600" b="1" i="0" dirty="0">
                <a:solidFill>
                  <a:srgbClr val="2457FF"/>
                </a:solidFill>
                <a:latin typeface="Aptos Display"/>
              </a:rPr>
              <a:t>Growth Momentum</a:t>
            </a:r>
            <a:endParaRPr lang="en-US" sz="2600"/>
          </a:p>
        </p:txBody>
      </p:sp>
      <p:sp>
        <p:nvSpPr>
          <p:cNvPr id="7" name="Agenda3"/>
          <p:cNvSpPr>
            <a:spLocks xmlns:a="http://schemas.openxmlformats.org/drawingml/2006/main" noGrp="1"/>
          </p:cNvSpPr>
          <p:nvPr/>
        </p:nvSpPr>
        <p:spPr>
          <a:xfrm xmlns:a="http://schemas.openxmlformats.org/drawingml/2006/main">
            <a:off x="762000" y="42735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2457FF"/>
                </a:solidFill>
                <a:latin typeface="Aptos Display"/>
              </a:rPr>
              <a:t>03</a:t>
            </a:r>
            <a:endParaRPr lang="en-US" sz="2600"/>
          </a:p>
          <a:p xmlns:a="http://schemas.openxmlformats.org/drawingml/2006/main">
            <a:pPr algn="l">
              <a:lnSpc>
                <a:spcPct val="104166"/>
              </a:lnSpc>
            </a:pPr>
            <a:r>
              <a:rPr lang="en-US" sz="2600" b="1" i="0" dirty="0">
                <a:solidFill>
                  <a:srgbClr val="2457FF"/>
                </a:solidFill>
                <a:latin typeface="Aptos Display"/>
              </a:rPr>
              <a:t>Planned Additions</a:t>
            </a:r>
            <a:endParaRPr lang="en-US" sz="2600"/>
          </a:p>
        </p:txBody>
      </p:sp>
      <p:sp>
        <p:nvSpPr>
          <p:cNvPr id="8" name="Agenda4"/>
          <p:cNvSpPr>
            <a:spLocks xmlns:a="http://schemas.openxmlformats.org/drawingml/2006/main" noGrp="1"/>
          </p:cNvSpPr>
          <p:nvPr/>
        </p:nvSpPr>
        <p:spPr>
          <a:xfrm xmlns:a="http://schemas.openxmlformats.org/drawingml/2006/main">
            <a:off x="6178550" y="42735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2457FF"/>
                </a:solidFill>
                <a:latin typeface="Aptos Display"/>
              </a:rPr>
              <a:t>04</a:t>
            </a:r>
            <a:endParaRPr lang="en-US" sz="2600"/>
          </a:p>
          <a:p xmlns:a="http://schemas.openxmlformats.org/drawingml/2006/main">
            <a:pPr algn="l">
              <a:lnSpc>
                <a:spcPct val="104166"/>
              </a:lnSpc>
            </a:pPr>
            <a:r>
              <a:rPr lang="en-US" sz="2600" b="1" i="0" dirty="0">
                <a:solidFill>
                  <a:srgbClr val="2457FF"/>
                </a:solidFill>
                <a:latin typeface="Aptos Display"/>
              </a:rPr>
              <a:t>Revenue Logic</a:t>
            </a:r>
            <a:endParaRPr lang="en-US" sz="26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Label"/>
          <p:cNvSpPr>
            <a:spLocks xmlns:a="http://schemas.openxmlformats.org/drawingml/2006/main" noGrp="1"/>
          </p:cNvSpPr>
          <p:nvPr/>
        </p:nvSpPr>
        <p:spPr>
          <a:xfrm xmlns:a="http://schemas.openxmlformats.org/drawingml/2006/main">
            <a:off x="1016000" y="762000"/>
            <a:ext cx="10160000" cy="35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600" b="1" i="0" dirty="0">
                <a:solidFill>
                  <a:srgbClr val="0F8160"/>
                </a:solidFill>
                <a:latin typeface="Aptos"/>
              </a:rPr>
              <a:t>U.S. Utility-Scale Storage</a:t>
            </a:r>
            <a:endParaRPr lang="en-US" sz="1600"/>
          </a:p>
        </p:txBody>
      </p:sp>
      <p:sp>
        <p:nvSpPr>
          <p:cNvPr id="4" name="Title"/>
          <p:cNvSpPr>
            <a:spLocks xmlns:a="http://schemas.openxmlformats.org/drawingml/2006/main" noGrp="1"/>
          </p:cNvSpPr>
          <p:nvPr/>
        </p:nvSpPr>
        <p:spPr>
          <a:xfrm xmlns:a="http://schemas.openxmlformats.org/drawingml/2006/main">
            <a:off x="1016000" y="1219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9600" b="1" i="0" dirty="0">
                <a:solidFill>
                  <a:srgbClr val="2457FF"/>
                </a:solidFill>
                <a:latin typeface="Aptos Display"/>
              </a:rPr>
              <a:t>Nearly 52 GW</a:t>
            </a:r>
            <a:endParaRPr lang="en-US" sz="9600"/>
          </a:p>
        </p:txBody>
      </p:sp>
      <p:sp>
        <p:nvSpPr>
          <p:cNvPr id="5" name="Headline"/>
          <p:cNvSpPr>
            <a:spLocks xmlns:a="http://schemas.openxmlformats.org/drawingml/2006/main" noGrp="1"/>
          </p:cNvSpPr>
          <p:nvPr/>
        </p:nvSpPr>
        <p:spPr>
          <a:xfrm xmlns:a="http://schemas.openxmlformats.org/drawingml/2006/main">
            <a:off x="1651000" y="3111500"/>
            <a:ext cx="8890000" cy="927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2457FF"/>
                </a:solidFill>
                <a:latin typeface="Aptos Display"/>
              </a:rPr>
              <a:t>Nameplate battery capacity reached by mid-2026.</a:t>
            </a:r>
            <a:endParaRPr lang="en-US" sz="2600"/>
          </a:p>
        </p:txBody>
      </p:sp>
      <p:sp>
        <p:nvSpPr>
          <p:cNvPr id="6" name="MetricsRule"/>
          <p:cNvSpPr>
            <a:spLocks xmlns:a="http://schemas.openxmlformats.org/drawingml/2006/main" noGrp="1"/>
          </p:cNvSpPr>
          <p:nvPr/>
        </p:nvSpPr>
        <p:spPr>
          <a:xfrm xmlns:a="http://schemas.openxmlformats.org/drawingml/2006/main">
            <a:off x="2286000" y="4597400"/>
            <a:ext cx="7620000" cy="12700"/>
          </a:xfrm>
          <a:prstGeom xmlns:a="http://schemas.openxmlformats.org/drawingml/2006/main" prst="rect">
            <a:avLst/>
          </a:prstGeom>
          <a:solidFill xmlns:a="http://schemas.openxmlformats.org/drawingml/2006/main">
            <a:srgbClr val="E0E2E6"/>
          </a:solidFill>
          <a:ln xmlns:a="http://schemas.openxmlformats.org/drawingml/2006/main" w="12700">
            <a:noFill/>
          </a:ln>
        </p:spPr>
      </p:sp>
      <p:sp>
        <p:nvSpPr>
          <p:cNvPr id="7" name="Metric1"/>
          <p:cNvSpPr>
            <a:spLocks xmlns:a="http://schemas.openxmlformats.org/drawingml/2006/main" noGrp="1"/>
          </p:cNvSpPr>
          <p:nvPr/>
        </p:nvSpPr>
        <p:spPr>
          <a:xfrm xmlns:a="http://schemas.openxmlformats.org/drawingml/2006/main">
            <a:off x="3340100" y="4699000"/>
            <a:ext cx="2667000" cy="1206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2457FF"/>
                </a:solidFill>
                <a:latin typeface="Aptos Display"/>
              </a:rPr>
              <a:t>43.6 GW</a:t>
            </a:r>
            <a:endParaRPr lang="en-US" sz="2600"/>
          </a:p>
          <a:p xmlns:a="http://schemas.openxmlformats.org/drawingml/2006/main">
            <a:pPr algn="ctr">
              <a:lnSpc>
                <a:spcPct val="104166"/>
              </a:lnSpc>
            </a:pPr>
            <a:r>
              <a:rPr lang="en-US" sz="1400" b="1" i="0" dirty="0">
                <a:solidFill>
                  <a:srgbClr val="2457FF"/>
                </a:solidFill>
                <a:latin typeface="Aptos"/>
              </a:rPr>
              <a:t>Operational at end-2025.</a:t>
            </a:r>
            <a:endParaRPr lang="en-US" sz="1400"/>
          </a:p>
        </p:txBody>
      </p:sp>
      <p:sp>
        <p:nvSpPr>
          <p:cNvPr id="8" name="Metric2"/>
          <p:cNvSpPr>
            <a:spLocks xmlns:a="http://schemas.openxmlformats.org/drawingml/2006/main" noGrp="1"/>
          </p:cNvSpPr>
          <p:nvPr/>
        </p:nvSpPr>
        <p:spPr>
          <a:xfrm xmlns:a="http://schemas.openxmlformats.org/drawingml/2006/main">
            <a:off x="6184900" y="4699000"/>
            <a:ext cx="2667000" cy="1206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2457FF"/>
                </a:solidFill>
                <a:latin typeface="Aptos Display"/>
              </a:rPr>
              <a:t>8.3 GW</a:t>
            </a:r>
            <a:endParaRPr lang="en-US" sz="2600"/>
          </a:p>
          <a:p xmlns:a="http://schemas.openxmlformats.org/drawingml/2006/main">
            <a:pPr algn="ctr">
              <a:lnSpc>
                <a:spcPct val="104166"/>
              </a:lnSpc>
            </a:pPr>
            <a:r>
              <a:rPr lang="en-US" sz="1400" b="1" i="0" dirty="0">
                <a:solidFill>
                  <a:srgbClr val="2457FF"/>
                </a:solidFill>
                <a:latin typeface="Aptos"/>
              </a:rPr>
              <a:t>Added in first-half 2026.</a:t>
            </a:r>
            <a:endParaRPr lang="en-US" sz="14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571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pic>
        <p:nvPicPr>
          <p:cNvPr id="4" name="Picture" descr="Expanding utility-scale battery storage facility."/>
          <p:cNvPicPr>
            <a:picLocks xmlns:a="http://schemas.openxmlformats.org/drawingml/2006/main" noChangeAspect="1"/>
          </p:cNvPicPr>
          <p:nvPr/>
        </p:nvPicPr>
        <p:blipFill>
          <a:blip xmlns:r="http://schemas.openxmlformats.org/officeDocument/2006/relationships" xmlns:a="http://schemas.openxmlformats.org/drawingml/2006/main" r:embed="R5d04ff4c4e7a4c7a" cstate="print"/>
          <a:stretch xmlns:a="http://schemas.openxmlformats.org/drawingml/2006/main">
            <a:fillRect/>
          </a:stretch>
        </p:blipFill>
        <p:spPr>
          <a:xfrm xmlns:a="http://schemas.openxmlformats.org/drawingml/2006/main">
            <a:off x="6985000" y="660400"/>
            <a:ext cx="4445000" cy="5549900"/>
          </a:xfrm>
          <a:prstGeom xmlns:a="http://schemas.openxmlformats.org/drawingml/2006/main" prst="roundRect">
            <a:avLst>
              <a:gd name="adj" fmla="val 3429"/>
            </a:avLst>
          </a:prstGeom>
          <a:effectLst xmlns:a="http://schemas.openxmlformats.org/drawingml/2006/main">
            <a:outerShdw blurRad="203200" dist="76200" dir="5400000" algn="ctr" rotWithShape="0">
              <a:srgbClr val="101828">
                <a:alpha val="14000"/>
              </a:srgbClr>
            </a:outerShdw>
          </a:effectLst>
        </p:spPr>
      </p:pic>
      <p:sp>
        <p:nvSpPr>
          <p:cNvPr id="5" name="Title"/>
          <p:cNvSpPr>
            <a:spLocks xmlns:a="http://schemas.openxmlformats.org/drawingml/2006/main" noGrp="1"/>
          </p:cNvSpPr>
          <p:nvPr/>
        </p:nvSpPr>
        <p:spPr>
          <a:xfrm xmlns:a="http://schemas.openxmlformats.org/drawingml/2006/main">
            <a:off x="762000" y="520700"/>
            <a:ext cx="5969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Battery Storage Averaged 70% Annual Growth</a:t>
            </a:r>
            <a:endParaRPr lang="en-US" sz="2800"/>
          </a:p>
        </p:txBody>
      </p:sp>
      <p:sp>
        <p:nvSpPr>
          <p:cNvPr id="6" name="Body"/>
          <p:cNvSpPr>
            <a:spLocks xmlns:a="http://schemas.openxmlformats.org/drawingml/2006/main" noGrp="1"/>
          </p:cNvSpPr>
          <p:nvPr/>
        </p:nvSpPr>
        <p:spPr>
          <a:xfrm xmlns:a="http://schemas.openxmlformats.org/drawingml/2006/main">
            <a:off x="762000" y="1663700"/>
            <a:ext cx="5969000" cy="1530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45266"/>
                </a:solidFill>
                <a:latin typeface="Aptos"/>
              </a:rPr>
              <a:t>U.S. utility-scale battery storage capacity increased at a 70% annual average rate during the last three years.</a:t>
            </a:r>
            <a:endParaRPr lang="en-US" sz="1800"/>
          </a:p>
          <a:p xmlns:a="http://schemas.openxmlformats.org/drawingml/2006/main">
            <a:pPr algn="l">
              <a:lnSpc>
                <a:spcPct val="104166"/>
              </a:lnSpc>
            </a:pPr>
            <a:r>
              <a:rPr lang="en-US" sz="1800" b="0" i="1" dirty="0">
                <a:solidFill>
                  <a:srgbClr val="0F8160"/>
                </a:solidFill>
                <a:latin typeface="Aptos"/>
              </a:rPr>
              <a:t>Growth has moved storage into a larger grid role.</a:t>
            </a:r>
            <a:endParaRPr lang="en-US" sz="18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pic>
        <p:nvPicPr>
          <p:cNvPr id="4" name="TimelineImage" descr="Utility-scale battery storage construction site."/>
          <p:cNvPicPr>
            <a:picLocks xmlns:a="http://schemas.openxmlformats.org/drawingml/2006/main" noChangeAspect="1"/>
          </p:cNvPicPr>
          <p:nvPr/>
        </p:nvPicPr>
        <p:blipFill>
          <a:blip xmlns:r="http://schemas.openxmlformats.org/officeDocument/2006/relationships" xmlns:a="http://schemas.openxmlformats.org/drawingml/2006/main" r:embed="R3bb54a4d25204bb7" cstate="print"/>
          <a:stretch xmlns:a="http://schemas.openxmlformats.org/drawingml/2006/main">
            <a:fillRect/>
          </a:stretch>
        </p:blipFill>
        <p:spPr>
          <a:xfrm xmlns:a="http://schemas.openxmlformats.org/drawingml/2006/main">
            <a:off x="2844800" y="2819400"/>
            <a:ext cx="6502400" cy="3657600"/>
          </a:xfrm>
          <a:prstGeom xmlns:a="http://schemas.openxmlformats.org/drawingml/2006/main" prst="roundRect">
            <a:avLst>
              <a:gd name="adj" fmla="val 4167"/>
            </a:avLst>
          </a:prstGeom>
          <a:effectLst xmlns:a="http://schemas.openxmlformats.org/drawingml/2006/main">
            <a:outerShdw blurRad="203200" dist="76200" dir="5400000" algn="ctr" rotWithShape="0">
              <a:srgbClr val="101828">
                <a:alpha val="14000"/>
              </a:srgbClr>
            </a:outerShdw>
          </a:effectLst>
        </p:spPr>
      </p:pic>
      <p:sp>
        <p:nvSpPr>
          <p:cNvPr id="5"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Deployment Has Built Momentum Year After Year</a:t>
            </a:r>
            <a:endParaRPr lang="en-US" sz="2800"/>
          </a:p>
        </p:txBody>
      </p:sp>
      <p:sp>
        <p:nvSpPr>
          <p:cNvPr id="6" name="TimelineMarker1"/>
          <p:cNvSpPr>
            <a:spLocks xmlns:a="http://schemas.openxmlformats.org/drawingml/2006/main" noGrp="1"/>
          </p:cNvSpPr>
          <p:nvPr/>
        </p:nvSpPr>
        <p:spPr>
          <a:xfrm xmlns:a="http://schemas.openxmlformats.org/drawingml/2006/main">
            <a:off x="762000" y="1479550"/>
            <a:ext cx="254000" cy="254000"/>
          </a:xfrm>
          <a:prstGeom xmlns:a="http://schemas.openxmlformats.org/drawingml/2006/main" prst="ellipse">
            <a:avLst/>
          </a:prstGeom>
          <a:solidFill xmlns:a="http://schemas.openxmlformats.org/drawingml/2006/main">
            <a:srgbClr val="2457FF"/>
          </a:solidFill>
          <a:ln xmlns:a="http://schemas.openxmlformats.org/drawingml/2006/main" w="12700">
            <a:solidFill>
              <a:srgbClr val="2457FF"/>
            </a:solidFill>
          </a:ln>
        </p:spPr>
        <p:txBody>
          <a:bodyPr xmlns:a="http://schemas.openxmlformats.org/drawingml/2006/main" wrap="square" lIns="0" tIns="0" rIns="0" bIns="0" anchor="ctr"/>
          <a:lstStyle xmlns:a="http://schemas.openxmlformats.org/drawingml/2006/main"/>
          <a:p xmlns:a="http://schemas.openxmlformats.org/drawingml/2006/main">
            <a:pPr algn="ctr">
              <a:lnSpc>
                <a:spcPct val="104166"/>
              </a:lnSpc>
            </a:pPr>
            <a:r>
              <a:rPr lang="en-US" sz="1200" b="1" i="0" dirty="0">
                <a:solidFill>
                  <a:srgbClr val="FFFFFF"/>
                </a:solidFill>
                <a:latin typeface="Aptos Display"/>
              </a:rPr>
              <a:t>1</a:t>
            </a:r>
            <a:endParaRPr lang="en-US" sz="1200"/>
          </a:p>
        </p:txBody>
      </p:sp>
      <p:sp>
        <p:nvSpPr>
          <p:cNvPr id="7" name="TimelineCard1"/>
          <p:cNvSpPr>
            <a:spLocks xmlns:a="http://schemas.openxmlformats.org/drawingml/2006/main" noGrp="1"/>
          </p:cNvSpPr>
          <p:nvPr/>
        </p:nvSpPr>
        <p:spPr>
          <a:xfrm xmlns:a="http://schemas.openxmlformats.org/drawingml/2006/main">
            <a:off x="1143000" y="1428750"/>
            <a:ext cx="3048000" cy="1136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100" b="1" i="0" dirty="0">
                <a:solidFill>
                  <a:srgbClr val="2457FF"/>
                </a:solidFill>
                <a:latin typeface="Aptos"/>
              </a:rPr>
              <a:t>2024</a:t>
            </a:r>
            <a:endParaRPr lang="en-US" sz="1100"/>
          </a:p>
          <a:p xmlns:a="http://schemas.openxmlformats.org/drawingml/2006/main">
            <a:pPr algn="l">
              <a:lnSpc>
                <a:spcPct val="104166"/>
              </a:lnSpc>
            </a:pPr>
            <a:r>
              <a:rPr lang="en-US" sz="1700" b="1" i="0" dirty="0">
                <a:solidFill>
                  <a:srgbClr val="2457FF"/>
                </a:solidFill>
                <a:latin typeface="Aptos Display"/>
              </a:rPr>
              <a:t>10.4 GW added</a:t>
            </a:r>
            <a:endParaRPr lang="en-US" sz="1700"/>
          </a:p>
          <a:p xmlns:a="http://schemas.openxmlformats.org/drawingml/2006/main">
            <a:pPr algn="l">
              <a:lnSpc>
                <a:spcPct val="104166"/>
              </a:lnSpc>
            </a:pPr>
            <a:r>
              <a:rPr lang="en-US" sz="1200" b="0" i="0" dirty="0">
                <a:solidFill>
                  <a:srgbClr val="101828"/>
                </a:solidFill>
                <a:latin typeface="Aptos"/>
              </a:rPr>
              <a:t>Second-largest generating capacity addition after solar.</a:t>
            </a:r>
            <a:endParaRPr lang="en-US" sz="1200"/>
          </a:p>
        </p:txBody>
      </p:sp>
      <p:sp>
        <p:nvSpPr>
          <p:cNvPr id="8" name="TimelineMarker2"/>
          <p:cNvSpPr>
            <a:spLocks xmlns:a="http://schemas.openxmlformats.org/drawingml/2006/main" noGrp="1"/>
          </p:cNvSpPr>
          <p:nvPr/>
        </p:nvSpPr>
        <p:spPr>
          <a:xfrm xmlns:a="http://schemas.openxmlformats.org/drawingml/2006/main">
            <a:off x="4381500" y="1479550"/>
            <a:ext cx="254000" cy="254000"/>
          </a:xfrm>
          <a:prstGeom xmlns:a="http://schemas.openxmlformats.org/drawingml/2006/main" prst="ellipse">
            <a:avLst/>
          </a:prstGeom>
          <a:solidFill xmlns:a="http://schemas.openxmlformats.org/drawingml/2006/main">
            <a:srgbClr val="2457FF"/>
          </a:solidFill>
          <a:ln xmlns:a="http://schemas.openxmlformats.org/drawingml/2006/main" w="12700">
            <a:solidFill>
              <a:srgbClr val="2457FF"/>
            </a:solidFill>
          </a:ln>
        </p:spPr>
        <p:txBody>
          <a:bodyPr xmlns:a="http://schemas.openxmlformats.org/drawingml/2006/main" wrap="square" lIns="0" tIns="0" rIns="0" bIns="0" anchor="ctr"/>
          <a:lstStyle xmlns:a="http://schemas.openxmlformats.org/drawingml/2006/main"/>
          <a:p xmlns:a="http://schemas.openxmlformats.org/drawingml/2006/main">
            <a:pPr algn="ctr">
              <a:lnSpc>
                <a:spcPct val="104166"/>
              </a:lnSpc>
            </a:pPr>
            <a:r>
              <a:rPr lang="en-US" sz="1200" b="1" i="0" dirty="0">
                <a:solidFill>
                  <a:srgbClr val="FFFFFF"/>
                </a:solidFill>
                <a:latin typeface="Aptos Display"/>
              </a:rPr>
              <a:t>2</a:t>
            </a:r>
            <a:endParaRPr lang="en-US" sz="1200"/>
          </a:p>
        </p:txBody>
      </p:sp>
      <p:sp>
        <p:nvSpPr>
          <p:cNvPr id="9" name="TimelineCard2"/>
          <p:cNvSpPr>
            <a:spLocks xmlns:a="http://schemas.openxmlformats.org/drawingml/2006/main" noGrp="1"/>
          </p:cNvSpPr>
          <p:nvPr/>
        </p:nvSpPr>
        <p:spPr>
          <a:xfrm xmlns:a="http://schemas.openxmlformats.org/drawingml/2006/main">
            <a:off x="4762500" y="1428750"/>
            <a:ext cx="3048000" cy="1136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100" b="1" i="0" dirty="0">
                <a:solidFill>
                  <a:srgbClr val="2457FF"/>
                </a:solidFill>
                <a:latin typeface="Aptos"/>
              </a:rPr>
              <a:t>End-2025</a:t>
            </a:r>
            <a:endParaRPr lang="en-US" sz="1100"/>
          </a:p>
          <a:p xmlns:a="http://schemas.openxmlformats.org/drawingml/2006/main">
            <a:pPr algn="l">
              <a:lnSpc>
                <a:spcPct val="104166"/>
              </a:lnSpc>
            </a:pPr>
            <a:r>
              <a:rPr lang="en-US" sz="1700" b="1" i="0" dirty="0">
                <a:solidFill>
                  <a:srgbClr val="2457FF"/>
                </a:solidFill>
                <a:latin typeface="Aptos Display"/>
              </a:rPr>
              <a:t>43.6 GW operational</a:t>
            </a:r>
            <a:endParaRPr lang="en-US" sz="1700"/>
          </a:p>
          <a:p xmlns:a="http://schemas.openxmlformats.org/drawingml/2006/main">
            <a:pPr algn="l">
              <a:lnSpc>
                <a:spcPct val="104166"/>
              </a:lnSpc>
            </a:pPr>
            <a:r>
              <a:rPr lang="en-US" sz="1200" b="0" i="0" dirty="0">
                <a:solidFill>
                  <a:srgbClr val="101828"/>
                </a:solidFill>
                <a:latin typeface="Aptos"/>
              </a:rPr>
              <a:t>Utility-scale capacity continued expanding rapidly.</a:t>
            </a:r>
            <a:endParaRPr lang="en-US" sz="1200"/>
          </a:p>
        </p:txBody>
      </p:sp>
      <p:sp>
        <p:nvSpPr>
          <p:cNvPr id="10" name="TimelineMarker3"/>
          <p:cNvSpPr>
            <a:spLocks xmlns:a="http://schemas.openxmlformats.org/drawingml/2006/main" noGrp="1"/>
          </p:cNvSpPr>
          <p:nvPr/>
        </p:nvSpPr>
        <p:spPr>
          <a:xfrm xmlns:a="http://schemas.openxmlformats.org/drawingml/2006/main">
            <a:off x="8001000" y="1479550"/>
            <a:ext cx="254000" cy="254000"/>
          </a:xfrm>
          <a:prstGeom xmlns:a="http://schemas.openxmlformats.org/drawingml/2006/main" prst="ellipse">
            <a:avLst/>
          </a:prstGeom>
          <a:solidFill xmlns:a="http://schemas.openxmlformats.org/drawingml/2006/main">
            <a:srgbClr val="2457FF"/>
          </a:solidFill>
          <a:ln xmlns:a="http://schemas.openxmlformats.org/drawingml/2006/main" w="12700">
            <a:solidFill>
              <a:srgbClr val="2457FF"/>
            </a:solidFill>
          </a:ln>
        </p:spPr>
        <p:txBody>
          <a:bodyPr xmlns:a="http://schemas.openxmlformats.org/drawingml/2006/main" wrap="square" lIns="0" tIns="0" rIns="0" bIns="0" anchor="ctr"/>
          <a:lstStyle xmlns:a="http://schemas.openxmlformats.org/drawingml/2006/main"/>
          <a:p xmlns:a="http://schemas.openxmlformats.org/drawingml/2006/main">
            <a:pPr algn="ctr">
              <a:lnSpc>
                <a:spcPct val="104166"/>
              </a:lnSpc>
            </a:pPr>
            <a:r>
              <a:rPr lang="en-US" sz="1200" b="1" i="0" dirty="0">
                <a:solidFill>
                  <a:srgbClr val="FFFFFF"/>
                </a:solidFill>
                <a:latin typeface="Aptos Display"/>
              </a:rPr>
              <a:t>3</a:t>
            </a:r>
            <a:endParaRPr lang="en-US" sz="1200"/>
          </a:p>
        </p:txBody>
      </p:sp>
      <p:sp>
        <p:nvSpPr>
          <p:cNvPr id="11" name="TimelineCard3"/>
          <p:cNvSpPr>
            <a:spLocks xmlns:a="http://schemas.openxmlformats.org/drawingml/2006/main" noGrp="1"/>
          </p:cNvSpPr>
          <p:nvPr/>
        </p:nvSpPr>
        <p:spPr>
          <a:xfrm xmlns:a="http://schemas.openxmlformats.org/drawingml/2006/main">
            <a:off x="8382000" y="1428750"/>
            <a:ext cx="3048000" cy="1136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100" b="1" i="0" dirty="0">
                <a:solidFill>
                  <a:srgbClr val="2457FF"/>
                </a:solidFill>
                <a:latin typeface="Aptos"/>
              </a:rPr>
              <a:t>First-half 2026</a:t>
            </a:r>
            <a:endParaRPr lang="en-US" sz="1100"/>
          </a:p>
          <a:p xmlns:a="http://schemas.openxmlformats.org/drawingml/2006/main">
            <a:pPr algn="l">
              <a:lnSpc>
                <a:spcPct val="104166"/>
              </a:lnSpc>
            </a:pPr>
            <a:r>
              <a:rPr lang="en-US" sz="1700" b="1" i="0" dirty="0">
                <a:solidFill>
                  <a:srgbClr val="2457FF"/>
                </a:solidFill>
                <a:latin typeface="Aptos Display"/>
              </a:rPr>
              <a:t>8.3 GW added</a:t>
            </a:r>
            <a:endParaRPr lang="en-US" sz="1700"/>
          </a:p>
          <a:p xmlns:a="http://schemas.openxmlformats.org/drawingml/2006/main">
            <a:pPr algn="l">
              <a:lnSpc>
                <a:spcPct val="104166"/>
              </a:lnSpc>
            </a:pPr>
            <a:r>
              <a:rPr lang="en-US" sz="1200" b="0" i="0" dirty="0">
                <a:solidFill>
                  <a:srgbClr val="101828"/>
                </a:solidFill>
                <a:latin typeface="Aptos"/>
              </a:rPr>
              <a:t>Nameplate capacity reached nearly 52 GW.</a:t>
            </a:r>
            <a:endParaRPr lang="en-US" sz="12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pic>
        <p:nvPicPr>
          <p:cNvPr id="4" name="CardBandImage" descr="Solar plant and battery storage facility at sunset."/>
          <p:cNvPicPr>
            <a:picLocks xmlns:a="http://schemas.openxmlformats.org/drawingml/2006/main" noChangeAspect="1"/>
          </p:cNvPicPr>
          <p:nvPr/>
        </p:nvPicPr>
        <p:blipFill>
          <a:blip xmlns:r="http://schemas.openxmlformats.org/officeDocument/2006/relationships" xmlns:a="http://schemas.openxmlformats.org/drawingml/2006/main" r:embed="R0183b46131334348" cstate="print"/>
          <a:stretch xmlns:a="http://schemas.openxmlformats.org/drawingml/2006/main">
            <a:fillRect/>
          </a:stretch>
        </p:blipFill>
        <p:spPr>
          <a:xfrm xmlns:a="http://schemas.openxmlformats.org/drawingml/2006/main">
            <a:off x="3276600" y="3308350"/>
            <a:ext cx="5632450" cy="3168650"/>
          </a:xfrm>
          <a:prstGeom xmlns:a="http://schemas.openxmlformats.org/drawingml/2006/main" prst="roundRect">
            <a:avLst>
              <a:gd name="adj" fmla="val 4810"/>
            </a:avLst>
          </a:prstGeom>
          <a:effectLst xmlns:a="http://schemas.openxmlformats.org/drawingml/2006/main">
            <a:outerShdw blurRad="203200" dist="76200" dir="5400000" algn="ctr" rotWithShape="0">
              <a:srgbClr val="101828">
                <a:alpha val="14000"/>
              </a:srgbClr>
            </a:outerShdw>
          </a:effectLst>
        </p:spPr>
      </p:pic>
      <p:sp>
        <p:nvSpPr>
          <p:cNvPr id="5" name="Title"/>
          <p:cNvSpPr>
            <a:spLocks xmlns:a="http://schemas.openxmlformats.org/drawingml/2006/main" noGrp="1"/>
          </p:cNvSpPr>
          <p:nvPr/>
        </p:nvSpPr>
        <p:spPr>
          <a:xfrm xmlns:a="http://schemas.openxmlformats.org/drawingml/2006/main">
            <a:off x="952500" y="520700"/>
            <a:ext cx="6223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Storage Converts Price Timing Into Revenue Opportunity</a:t>
            </a:r>
            <a:endParaRPr lang="en-US" sz="2800"/>
          </a:p>
        </p:txBody>
      </p:sp>
      <p:sp>
        <p:nvSpPr>
          <p:cNvPr id="6" name="ProcessConnector1"/>
          <p:cNvSpPr>
            <a:spLocks xmlns:a="http://schemas.openxmlformats.org/drawingml/2006/main" noGrp="1"/>
          </p:cNvSpPr>
          <p:nvPr/>
        </p:nvSpPr>
        <p:spPr>
          <a:xfrm xmlns:a="http://schemas.openxmlformats.org/drawingml/2006/main">
            <a:off x="4229100" y="2247900"/>
            <a:ext cx="114300" cy="228600"/>
          </a:xfrm>
          <a:prstGeom xmlns:a="http://schemas.openxmlformats.org/drawingml/2006/main" prst="chevron">
            <a:avLst/>
          </a:prstGeom>
          <a:solidFill xmlns:a="http://schemas.openxmlformats.org/drawingml/2006/main">
            <a:srgbClr val="18D39E"/>
          </a:solidFill>
          <a:ln xmlns:a="http://schemas.openxmlformats.org/drawingml/2006/main" w="12700">
            <a:noFill/>
          </a:ln>
        </p:spPr>
      </p:sp>
      <p:sp>
        <p:nvSpPr>
          <p:cNvPr id="7" name="ProcessConnector2"/>
          <p:cNvSpPr>
            <a:spLocks xmlns:a="http://schemas.openxmlformats.org/drawingml/2006/main" noGrp="1"/>
          </p:cNvSpPr>
          <p:nvPr/>
        </p:nvSpPr>
        <p:spPr>
          <a:xfrm xmlns:a="http://schemas.openxmlformats.org/drawingml/2006/main">
            <a:off x="7842250" y="2247900"/>
            <a:ext cx="114300" cy="228600"/>
          </a:xfrm>
          <a:prstGeom xmlns:a="http://schemas.openxmlformats.org/drawingml/2006/main" prst="chevron">
            <a:avLst/>
          </a:prstGeom>
          <a:solidFill xmlns:a="http://schemas.openxmlformats.org/drawingml/2006/main">
            <a:srgbClr val="18D39E"/>
          </a:solidFill>
          <a:ln xmlns:a="http://schemas.openxmlformats.org/drawingml/2006/main" w="12700">
            <a:noFill/>
          </a:ln>
        </p:spPr>
      </p:sp>
      <p:sp>
        <p:nvSpPr>
          <p:cNvPr id="8" name="ProcessCard1"/>
          <p:cNvSpPr>
            <a:spLocks xmlns:a="http://schemas.openxmlformats.org/drawingml/2006/main" noGrp="1"/>
          </p:cNvSpPr>
          <p:nvPr/>
        </p:nvSpPr>
        <p:spPr>
          <a:xfrm xmlns:a="http://schemas.openxmlformats.org/drawingml/2006/main">
            <a:off x="76200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2457FF"/>
                </a:solidFill>
                <a:latin typeface="Aptos"/>
              </a:rPr>
              <a:t>1</a:t>
            </a:r>
            <a:endParaRPr lang="en-US" sz="1200"/>
          </a:p>
          <a:p xmlns:a="http://schemas.openxmlformats.org/drawingml/2006/main">
            <a:pPr algn="l">
              <a:lnSpc>
                <a:spcPct val="104166"/>
              </a:lnSpc>
            </a:pPr>
            <a:r>
              <a:rPr lang="en-US" sz="1800" b="1" i="0" dirty="0">
                <a:solidFill>
                  <a:srgbClr val="2457FF"/>
                </a:solidFill>
                <a:latin typeface="Aptos Display"/>
              </a:rPr>
              <a:t>Charge</a:t>
            </a:r>
            <a:endParaRPr lang="en-US" sz="1800"/>
          </a:p>
          <a:p xmlns:a="http://schemas.openxmlformats.org/drawingml/2006/main">
            <a:pPr algn="l">
              <a:lnSpc>
                <a:spcPct val="104166"/>
              </a:lnSpc>
            </a:pPr>
            <a:r>
              <a:rPr lang="en-US" sz="1400" b="0" i="0" dirty="0">
                <a:solidFill>
                  <a:srgbClr val="101828"/>
                </a:solidFill>
                <a:latin typeface="Aptos"/>
              </a:rPr>
              <a:t>Store electricity when wholesale prices are low.</a:t>
            </a:r>
            <a:endParaRPr lang="en-US" sz="1400"/>
          </a:p>
        </p:txBody>
      </p:sp>
      <p:sp>
        <p:nvSpPr>
          <p:cNvPr id="9" name="ProcessCard2"/>
          <p:cNvSpPr>
            <a:spLocks xmlns:a="http://schemas.openxmlformats.org/drawingml/2006/main" noGrp="1"/>
          </p:cNvSpPr>
          <p:nvPr/>
        </p:nvSpPr>
        <p:spPr>
          <a:xfrm xmlns:a="http://schemas.openxmlformats.org/drawingml/2006/main">
            <a:off x="437515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2457FF"/>
                </a:solidFill>
                <a:latin typeface="Aptos"/>
              </a:rPr>
              <a:t>2</a:t>
            </a:r>
            <a:endParaRPr lang="en-US" sz="1200"/>
          </a:p>
          <a:p xmlns:a="http://schemas.openxmlformats.org/drawingml/2006/main">
            <a:pPr algn="l">
              <a:lnSpc>
                <a:spcPct val="104166"/>
              </a:lnSpc>
            </a:pPr>
            <a:r>
              <a:rPr lang="en-US" sz="1800" b="1" i="0" dirty="0">
                <a:solidFill>
                  <a:srgbClr val="2457FF"/>
                </a:solidFill>
                <a:latin typeface="Aptos Display"/>
              </a:rPr>
              <a:t>Hold</a:t>
            </a:r>
            <a:endParaRPr lang="en-US" sz="1800"/>
          </a:p>
          <a:p xmlns:a="http://schemas.openxmlformats.org/drawingml/2006/main">
            <a:pPr algn="l">
              <a:lnSpc>
                <a:spcPct val="104166"/>
              </a:lnSpc>
            </a:pPr>
            <a:r>
              <a:rPr lang="en-US" sz="1400" b="0" i="0" dirty="0">
                <a:solidFill>
                  <a:srgbClr val="101828"/>
                </a:solidFill>
                <a:latin typeface="Aptos"/>
              </a:rPr>
              <a:t>Keep previously generated electricity available for later.</a:t>
            </a:r>
            <a:endParaRPr lang="en-US" sz="1400"/>
          </a:p>
        </p:txBody>
      </p:sp>
      <p:sp>
        <p:nvSpPr>
          <p:cNvPr id="10" name="ProcessCard3"/>
          <p:cNvSpPr>
            <a:spLocks xmlns:a="http://schemas.openxmlformats.org/drawingml/2006/main" noGrp="1"/>
          </p:cNvSpPr>
          <p:nvPr/>
        </p:nvSpPr>
        <p:spPr>
          <a:xfrm xmlns:a="http://schemas.openxmlformats.org/drawingml/2006/main">
            <a:off x="7988300" y="1676400"/>
            <a:ext cx="3435350" cy="1377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200" b="1" i="0" dirty="0">
                <a:solidFill>
                  <a:srgbClr val="2457FF"/>
                </a:solidFill>
                <a:latin typeface="Aptos"/>
              </a:rPr>
              <a:t>3</a:t>
            </a:r>
            <a:endParaRPr lang="en-US" sz="1200"/>
          </a:p>
          <a:p xmlns:a="http://schemas.openxmlformats.org/drawingml/2006/main">
            <a:pPr algn="l">
              <a:lnSpc>
                <a:spcPct val="104166"/>
              </a:lnSpc>
            </a:pPr>
            <a:r>
              <a:rPr lang="en-US" sz="1800" b="1" i="0" dirty="0">
                <a:solidFill>
                  <a:srgbClr val="2457FF"/>
                </a:solidFill>
                <a:latin typeface="Aptos Display"/>
              </a:rPr>
              <a:t>Discharge</a:t>
            </a:r>
            <a:endParaRPr lang="en-US" sz="1800"/>
          </a:p>
          <a:p xmlns:a="http://schemas.openxmlformats.org/drawingml/2006/main">
            <a:pPr algn="l">
              <a:lnSpc>
                <a:spcPct val="104166"/>
              </a:lnSpc>
            </a:pPr>
            <a:r>
              <a:rPr lang="en-US" sz="1400" b="0" i="0" dirty="0">
                <a:solidFill>
                  <a:srgbClr val="101828"/>
                </a:solidFill>
                <a:latin typeface="Aptos"/>
              </a:rPr>
              <a:t>Deliver electricity when wholesale prices are high.</a:t>
            </a:r>
            <a:endParaRPr lang="en-US" sz="14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pic>
        <p:nvPicPr>
          <p:cNvPr id="3" name="Picture" descr="Solar panels and battery storage at a utility-scale facility."/>
          <p:cNvPicPr>
            <a:picLocks xmlns:a="http://schemas.openxmlformats.org/drawingml/2006/main" noChangeAspect="1"/>
          </p:cNvPicPr>
          <p:nvPr/>
        </p:nvPicPr>
        <p:blipFill>
          <a:blip xmlns:r="http://schemas.openxmlformats.org/officeDocument/2006/relationships" xmlns:a="http://schemas.openxmlformats.org/drawingml/2006/main" r:embed="R86043ed4b4a848d6" cstate="print"/>
          <a:stretch xmlns:a="http://schemas.openxmlformats.org/drawingml/2006/main">
            <a:fillRect/>
          </a:stretch>
        </p:blipFill>
        <p:spPr>
          <a:xfrm xmlns:a="http://schemas.openxmlformats.org/drawingml/2006/main">
            <a:off x="698500" y="1333500"/>
            <a:ext cx="5016500" cy="4127500"/>
          </a:xfrm>
          <a:prstGeom xmlns:a="http://schemas.openxmlformats.org/drawingml/2006/main" prst="roundRect">
            <a:avLst>
              <a:gd name="adj" fmla="val 3692"/>
            </a:avLst>
          </a:prstGeom>
          <a:effectLst xmlns:a="http://schemas.openxmlformats.org/drawingml/2006/main">
            <a:outerShdw blurRad="203200" dist="76200" dir="5400000" algn="ctr" rotWithShape="0">
              <a:srgbClr val="101828">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Solar Plants Host the Largest Storage Units</a:t>
            </a:r>
            <a:endParaRPr lang="en-US" sz="2800"/>
          </a:p>
        </p:txBody>
      </p:sp>
      <p:sp>
        <p:nvSpPr>
          <p:cNvPr id="6" name="Content"/>
          <p:cNvSpPr>
            <a:spLocks xmlns:a="http://schemas.openxmlformats.org/drawingml/2006/main" noGrp="1"/>
          </p:cNvSpPr>
          <p:nvPr/>
        </p:nvSpPr>
        <p:spPr>
          <a:xfrm xmlns:a="http://schemas.openxmlformats.org/drawingml/2006/main">
            <a:off x="6477000" y="2279650"/>
            <a:ext cx="4826000" cy="2235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2457FF"/>
                </a:solidFill>
                <a:latin typeface="Aptos Display"/>
              </a:rPr>
              <a:t>Integrated Infrastructure</a:t>
            </a:r>
            <a:endParaRPr lang="en-US" sz="2200"/>
          </a:p>
          <a:p xmlns:a="http://schemas.openxmlformats.org/drawingml/2006/main">
            <a:pPr algn="l">
              <a:lnSpc>
                <a:spcPct val="104166"/>
              </a:lnSpc>
            </a:pPr>
            <a:r>
              <a:rPr lang="en-US" sz="1800" b="0" i="0" dirty="0">
                <a:solidFill>
                  <a:srgbClr val="101828"/>
                </a:solidFill>
                <a:latin typeface="Aptos"/>
              </a:rPr>
              <a:t>Solar-plus-storage facilities can store lower-priced power and discharge when prices are higher.</a:t>
            </a:r>
            <a:endParaRPr lang="en-US" sz="1800"/>
          </a:p>
          <a:p xmlns:a="http://schemas.openxmlformats.org/drawingml/2006/main">
            <a:pPr algn="l">
              <a:lnSpc>
                <a:spcPct val="104166"/>
              </a:lnSpc>
            </a:pPr>
            <a:r>
              <a:rPr lang="en-US" sz="1800" b="0" i="0" dirty="0">
                <a:solidFill>
                  <a:srgbClr val="101828"/>
                </a:solidFill>
                <a:latin typeface="Aptos"/>
              </a:rPr>
              <a:t>The pairing supports greater producer profits.</a:t>
            </a:r>
            <a:endParaRPr lang="en-US" sz="18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55181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Planned Additions Exceed the Current Installed Base</a:t>
            </a:r>
            <a:endParaRPr lang="en-US" sz="2800"/>
          </a:p>
        </p:txBody>
      </p:sp>
      <p:sp>
        <p:nvSpPr>
          <p:cNvPr id="5" name="Stat1"/>
          <p:cNvSpPr>
            <a:spLocks xmlns:a="http://schemas.openxmlformats.org/drawingml/2006/main" noGrp="1"/>
          </p:cNvSpPr>
          <p:nvPr/>
        </p:nvSpPr>
        <p:spPr>
          <a:xfrm xmlns:a="http://schemas.openxmlformats.org/drawingml/2006/main">
            <a:off x="762000" y="2990850"/>
            <a:ext cx="3454400" cy="21971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2457FF"/>
                </a:solidFill>
                <a:latin typeface="Aptos Display"/>
              </a:rPr>
              <a:t>54 GW</a:t>
            </a:r>
            <a:endParaRPr lang="en-US" sz="3600"/>
          </a:p>
          <a:p xmlns:a="http://schemas.openxmlformats.org/drawingml/2006/main">
            <a:pPr algn="ctr">
              <a:lnSpc>
                <a:spcPct val="104166"/>
              </a:lnSpc>
            </a:pPr>
            <a:r>
              <a:rPr lang="en-US" sz="1900" b="1" i="0" dirty="0">
                <a:solidFill>
                  <a:srgbClr val="2457FF"/>
                </a:solidFill>
                <a:latin typeface="Aptos"/>
              </a:rPr>
              <a:t>Additional capacity planned.</a:t>
            </a:r>
            <a:endParaRPr lang="en-US" sz="1900"/>
          </a:p>
          <a:p xmlns:a="http://schemas.openxmlformats.org/drawingml/2006/main">
            <a:pPr algn="ctr">
              <a:lnSpc>
                <a:spcPct val="104166"/>
              </a:lnSpc>
            </a:pPr>
            <a:r>
              <a:rPr lang="en-US" sz="1600" b="0" i="0" dirty="0">
                <a:solidFill>
                  <a:srgbClr val="445266"/>
                </a:solidFill>
                <a:latin typeface="Aptos"/>
              </a:rPr>
              <a:t>Expected over the next two and a half years.</a:t>
            </a:r>
            <a:endParaRPr lang="en-US" sz="1600"/>
          </a:p>
        </p:txBody>
      </p:sp>
      <p:sp>
        <p:nvSpPr>
          <p:cNvPr id="6" name="Stat2"/>
          <p:cNvSpPr>
            <a:spLocks xmlns:a="http://schemas.openxmlformats.org/drawingml/2006/main" noGrp="1"/>
          </p:cNvSpPr>
          <p:nvPr/>
        </p:nvSpPr>
        <p:spPr>
          <a:xfrm xmlns:a="http://schemas.openxmlformats.org/drawingml/2006/main">
            <a:off x="4368800" y="2990850"/>
            <a:ext cx="3454400" cy="21971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2457FF"/>
                </a:solidFill>
                <a:latin typeface="Aptos Display"/>
              </a:rPr>
              <a:t>26 GW</a:t>
            </a:r>
            <a:endParaRPr lang="en-US" sz="3600"/>
          </a:p>
          <a:p xmlns:a="http://schemas.openxmlformats.org/drawingml/2006/main">
            <a:pPr algn="ctr">
              <a:lnSpc>
                <a:spcPct val="104166"/>
              </a:lnSpc>
            </a:pPr>
            <a:r>
              <a:rPr lang="en-US" sz="1900" b="1" i="0" dirty="0">
                <a:solidFill>
                  <a:srgbClr val="2457FF"/>
                </a:solidFill>
                <a:latin typeface="Aptos"/>
              </a:rPr>
              <a:t>Planned for 2027.</a:t>
            </a:r>
            <a:endParaRPr lang="en-US" sz="1900"/>
          </a:p>
          <a:p xmlns:a="http://schemas.openxmlformats.org/drawingml/2006/main">
            <a:pPr algn="ctr">
              <a:lnSpc>
                <a:spcPct val="104166"/>
              </a:lnSpc>
            </a:pPr>
            <a:r>
              <a:rPr lang="en-US" sz="1600" b="0" i="0" dirty="0">
                <a:solidFill>
                  <a:srgbClr val="445266"/>
                </a:solidFill>
                <a:latin typeface="Aptos"/>
              </a:rPr>
              <a:t>The largest planned annual addition.</a:t>
            </a:r>
            <a:endParaRPr lang="en-US" sz="1600"/>
          </a:p>
        </p:txBody>
      </p:sp>
      <p:sp>
        <p:nvSpPr>
          <p:cNvPr id="7" name="Stat3"/>
          <p:cNvSpPr>
            <a:spLocks xmlns:a="http://schemas.openxmlformats.org/drawingml/2006/main" noGrp="1"/>
          </p:cNvSpPr>
          <p:nvPr/>
        </p:nvSpPr>
        <p:spPr>
          <a:xfrm xmlns:a="http://schemas.openxmlformats.org/drawingml/2006/main">
            <a:off x="7975600" y="2990850"/>
            <a:ext cx="3454400" cy="21971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lIns="254000" tIns="254000" rIns="254000" bIns="254000" anchor="t"/>
          <a:lstStyle xmlns:a="http://schemas.openxmlformats.org/drawingml/2006/main"/>
          <a:p xmlns:a="http://schemas.openxmlformats.org/drawingml/2006/main">
            <a:pPr algn="ctr">
              <a:lnSpc>
                <a:spcPct val="104166"/>
              </a:lnSpc>
            </a:pPr>
            <a:r>
              <a:rPr lang="en-US" sz="3600" b="1" i="0" dirty="0">
                <a:solidFill>
                  <a:srgbClr val="2457FF"/>
                </a:solidFill>
                <a:latin typeface="Aptos Display"/>
              </a:rPr>
              <a:t>14 GW</a:t>
            </a:r>
            <a:endParaRPr lang="en-US" sz="3600"/>
          </a:p>
          <a:p xmlns:a="http://schemas.openxmlformats.org/drawingml/2006/main">
            <a:pPr algn="ctr">
              <a:lnSpc>
                <a:spcPct val="104166"/>
              </a:lnSpc>
            </a:pPr>
            <a:r>
              <a:rPr lang="en-US" sz="1900" b="1" i="0" dirty="0">
                <a:solidFill>
                  <a:srgbClr val="2457FF"/>
                </a:solidFill>
                <a:latin typeface="Aptos"/>
              </a:rPr>
              <a:t>Planned for 2028.</a:t>
            </a:r>
            <a:endParaRPr lang="en-US" sz="1900"/>
          </a:p>
          <a:p xmlns:a="http://schemas.openxmlformats.org/drawingml/2006/main">
            <a:pPr algn="ctr">
              <a:lnSpc>
                <a:spcPct val="104166"/>
              </a:lnSpc>
            </a:pPr>
            <a:r>
              <a:rPr lang="en-US" sz="1600" b="0" i="0" dirty="0">
                <a:solidFill>
                  <a:srgbClr val="445266"/>
                </a:solidFill>
                <a:latin typeface="Aptos"/>
              </a:rPr>
              <a:t>Extends the deployment runway.</a:t>
            </a:r>
            <a:endParaRPr lang="en-US" sz="16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Storage Grew Fast From a Small Grid Share</a:t>
            </a:r>
            <a:endParaRPr lang="en-US" sz="2800"/>
          </a:p>
        </p:txBody>
      </p:sp>
      <p:sp>
        <p:nvSpPr>
          <p:cNvPr id="5" name="Stat1"/>
          <p:cNvSpPr>
            <a:spLocks xmlns:a="http://schemas.openxmlformats.org/drawingml/2006/main" noGrp="1"/>
          </p:cNvSpPr>
          <p:nvPr/>
        </p:nvSpPr>
        <p:spPr>
          <a:xfrm xmlns:a="http://schemas.openxmlformats.org/drawingml/2006/main">
            <a:off x="762000" y="2914650"/>
            <a:ext cx="2552700" cy="1631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1828"/>
                </a:solidFill>
                <a:latin typeface="Aptos"/>
              </a:rPr>
              <a:t>2024 cumulative storage</a:t>
            </a:r>
            <a:endParaRPr lang="en-US" sz="1400"/>
          </a:p>
          <a:p xmlns:a="http://schemas.openxmlformats.org/drawingml/2006/main">
            <a:pPr algn="l">
              <a:lnSpc>
                <a:spcPct val="104166"/>
              </a:lnSpc>
            </a:pPr>
            <a:r>
              <a:rPr lang="en-US" sz="3000" b="1" i="0" dirty="0">
                <a:solidFill>
                  <a:srgbClr val="2457FF"/>
                </a:solidFill>
                <a:latin typeface="Aptos Display"/>
              </a:rPr>
              <a:t>More than 26 GW</a:t>
            </a:r>
            <a:endParaRPr lang="en-US" sz="3000"/>
          </a:p>
        </p:txBody>
      </p:sp>
      <p:sp>
        <p:nvSpPr>
          <p:cNvPr id="6" name="Stat2"/>
          <p:cNvSpPr>
            <a:spLocks xmlns:a="http://schemas.openxmlformats.org/drawingml/2006/main" noGrp="1"/>
          </p:cNvSpPr>
          <p:nvPr/>
        </p:nvSpPr>
        <p:spPr>
          <a:xfrm xmlns:a="http://schemas.openxmlformats.org/drawingml/2006/main">
            <a:off x="3467100" y="2914650"/>
            <a:ext cx="2552700" cy="1631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1828"/>
                </a:solidFill>
                <a:latin typeface="Aptos"/>
              </a:rPr>
              <a:t>2024 grid capacity share</a:t>
            </a:r>
            <a:endParaRPr lang="en-US" sz="1400"/>
          </a:p>
          <a:p xmlns:a="http://schemas.openxmlformats.org/drawingml/2006/main">
            <a:pPr algn="l">
              <a:lnSpc>
                <a:spcPct val="104166"/>
              </a:lnSpc>
            </a:pPr>
            <a:r>
              <a:rPr lang="en-US" sz="3000" b="1" i="0" dirty="0">
                <a:solidFill>
                  <a:srgbClr val="2457FF"/>
                </a:solidFill>
                <a:latin typeface="Aptos Display"/>
              </a:rPr>
              <a:t>2%</a:t>
            </a:r>
            <a:endParaRPr lang="en-US" sz="3000"/>
          </a:p>
        </p:txBody>
      </p:sp>
      <p:sp>
        <p:nvSpPr>
          <p:cNvPr id="7" name="Stat3"/>
          <p:cNvSpPr>
            <a:spLocks xmlns:a="http://schemas.openxmlformats.org/drawingml/2006/main" noGrp="1"/>
          </p:cNvSpPr>
          <p:nvPr/>
        </p:nvSpPr>
        <p:spPr>
          <a:xfrm xmlns:a="http://schemas.openxmlformats.org/drawingml/2006/main">
            <a:off x="6172200" y="2914650"/>
            <a:ext cx="2552700" cy="1631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1828"/>
                </a:solidFill>
                <a:latin typeface="Aptos"/>
              </a:rPr>
              <a:t>2024 new storage capacity</a:t>
            </a:r>
            <a:endParaRPr lang="en-US" sz="1400"/>
          </a:p>
          <a:p xmlns:a="http://schemas.openxmlformats.org/drawingml/2006/main">
            <a:pPr algn="l">
              <a:lnSpc>
                <a:spcPct val="104166"/>
              </a:lnSpc>
            </a:pPr>
            <a:r>
              <a:rPr lang="en-US" sz="3000" b="1" i="0" dirty="0">
                <a:solidFill>
                  <a:srgbClr val="2457FF"/>
                </a:solidFill>
                <a:latin typeface="Aptos Display"/>
              </a:rPr>
              <a:t>10.4 GW</a:t>
            </a:r>
            <a:endParaRPr lang="en-US" sz="3000"/>
          </a:p>
        </p:txBody>
      </p:sp>
      <p:sp>
        <p:nvSpPr>
          <p:cNvPr id="8" name="Stat4"/>
          <p:cNvSpPr>
            <a:spLocks xmlns:a="http://schemas.openxmlformats.org/drawingml/2006/main" noGrp="1"/>
          </p:cNvSpPr>
          <p:nvPr/>
        </p:nvSpPr>
        <p:spPr>
          <a:xfrm xmlns:a="http://schemas.openxmlformats.org/drawingml/2006/main">
            <a:off x="8877300" y="2914650"/>
            <a:ext cx="2552700" cy="1631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1828"/>
                </a:solidFill>
                <a:latin typeface="Aptos"/>
              </a:rPr>
              <a:t>2025 planned additions</a:t>
            </a:r>
            <a:endParaRPr lang="en-US" sz="1400"/>
          </a:p>
          <a:p xmlns:a="http://schemas.openxmlformats.org/drawingml/2006/main">
            <a:pPr algn="l">
              <a:lnSpc>
                <a:spcPct val="104166"/>
              </a:lnSpc>
            </a:pPr>
            <a:r>
              <a:rPr lang="en-US" sz="3000" b="1" i="0" dirty="0">
                <a:solidFill>
                  <a:srgbClr val="2457FF"/>
                </a:solidFill>
                <a:latin typeface="Aptos Display"/>
              </a:rPr>
              <a:t>19.6 GW</a:t>
            </a:r>
            <a:endParaRPr lang="en-US" sz="30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7F8FB"/>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2457FF"/>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58293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2457FF"/>
                </a:solidFill>
                <a:latin typeface="Aptos Display"/>
              </a:rPr>
              <a:t>Batteries Shift Electricity Rather Than Create It</a:t>
            </a:r>
            <a:endParaRPr lang="en-US" sz="2800"/>
          </a:p>
        </p:txBody>
      </p:sp>
      <p:sp>
        <p:nvSpPr>
          <p:cNvPr id="5" name="ComparisonCard1"/>
          <p:cNvSpPr>
            <a:spLocks xmlns:a="http://schemas.openxmlformats.org/drawingml/2006/main" noGrp="1"/>
          </p:cNvSpPr>
          <p:nvPr/>
        </p:nvSpPr>
        <p:spPr>
          <a:xfrm xmlns:a="http://schemas.openxmlformats.org/drawingml/2006/main">
            <a:off x="762000" y="2819400"/>
            <a:ext cx="5245100" cy="18224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lIns="254000" tIns="254000" rIns="254000" bIns="254000" anchor="t"/>
          <a:lstStyle xmlns:a="http://schemas.openxmlformats.org/drawingml/2006/main"/>
          <a:p xmlns:a="http://schemas.openxmlformats.org/drawingml/2006/main">
            <a:pPr algn="l">
              <a:lnSpc>
                <a:spcPct val="104166"/>
              </a:lnSpc>
            </a:pPr>
            <a:r>
              <a:rPr lang="en-US" sz="1400" b="1" i="0" dirty="0">
                <a:solidFill>
                  <a:srgbClr val="2457FF"/>
                </a:solidFill>
                <a:latin typeface="Aptos"/>
              </a:rPr>
              <a:t>Electricity Creation</a:t>
            </a:r>
            <a:endParaRPr lang="en-US" sz="1400"/>
          </a:p>
          <a:p xmlns:a="http://schemas.openxmlformats.org/drawingml/2006/main">
            <a:pPr algn="l">
              <a:lnSpc>
                <a:spcPct val="104166"/>
              </a:lnSpc>
            </a:pPr>
            <a:r>
              <a:rPr lang="en-US" sz="1700" b="0" i="0" dirty="0">
                <a:solidFill>
                  <a:srgbClr val="101828"/>
                </a:solidFill>
                <a:latin typeface="Aptos"/>
              </a:rPr>
              <a:t>• Uses fuel or natural resources.</a:t>
            </a:r>
            <a:endParaRPr lang="en-US" sz="1700"/>
          </a:p>
          <a:p xmlns:a="http://schemas.openxmlformats.org/drawingml/2006/main">
            <a:pPr algn="l">
              <a:lnSpc>
                <a:spcPct val="104166"/>
              </a:lnSpc>
            </a:pPr>
            <a:r>
              <a:rPr lang="en-US" sz="1700" b="0" i="0" dirty="0">
                <a:solidFill>
                  <a:srgbClr val="101828"/>
                </a:solidFill>
                <a:latin typeface="Aptos"/>
              </a:rPr>
              <a:t>• Generates electricity directly.</a:t>
            </a:r>
            <a:endParaRPr lang="en-US" sz="1700"/>
          </a:p>
          <a:p xmlns:a="http://schemas.openxmlformats.org/drawingml/2006/main">
            <a:pPr algn="l">
              <a:lnSpc>
                <a:spcPct val="104166"/>
              </a:lnSpc>
            </a:pPr>
            <a:r>
              <a:rPr lang="en-US" sz="1700" b="0" i="0" dirty="0">
                <a:solidFill>
                  <a:srgbClr val="101828"/>
                </a:solidFill>
                <a:latin typeface="Aptos"/>
              </a:rPr>
              <a:t>• Acts as a primary source.</a:t>
            </a:r>
            <a:endParaRPr lang="en-US" sz="1700"/>
          </a:p>
        </p:txBody>
      </p:sp>
      <p:sp>
        <p:nvSpPr>
          <p:cNvPr id="6" name="ComparisonCard2"/>
          <p:cNvSpPr>
            <a:spLocks xmlns:a="http://schemas.openxmlformats.org/drawingml/2006/main" noGrp="1"/>
          </p:cNvSpPr>
          <p:nvPr/>
        </p:nvSpPr>
        <p:spPr>
          <a:xfrm xmlns:a="http://schemas.openxmlformats.org/drawingml/2006/main">
            <a:off x="6184900" y="2819400"/>
            <a:ext cx="5245100" cy="18224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lIns="254000" tIns="254000" rIns="254000" bIns="254000" anchor="t"/>
          <a:lstStyle xmlns:a="http://schemas.openxmlformats.org/drawingml/2006/main"/>
          <a:p xmlns:a="http://schemas.openxmlformats.org/drawingml/2006/main">
            <a:pPr algn="l">
              <a:lnSpc>
                <a:spcPct val="104166"/>
              </a:lnSpc>
            </a:pPr>
            <a:r>
              <a:rPr lang="en-US" sz="1400" b="1" i="0" dirty="0">
                <a:solidFill>
                  <a:srgbClr val="2457FF"/>
                </a:solidFill>
                <a:latin typeface="Aptos"/>
              </a:rPr>
              <a:t>Battery Storage</a:t>
            </a:r>
            <a:endParaRPr lang="en-US" sz="1400"/>
          </a:p>
          <a:p xmlns:a="http://schemas.openxmlformats.org/drawingml/2006/main">
            <a:pPr algn="l">
              <a:lnSpc>
                <a:spcPct val="104166"/>
              </a:lnSpc>
            </a:pPr>
            <a:r>
              <a:rPr lang="en-US" sz="1700" b="0" i="0" dirty="0">
                <a:solidFill>
                  <a:srgbClr val="101828"/>
                </a:solidFill>
                <a:latin typeface="Aptos"/>
              </a:rPr>
              <a:t>• Stores previously created electricity.</a:t>
            </a:r>
            <a:endParaRPr lang="en-US" sz="1700"/>
          </a:p>
          <a:p xmlns:a="http://schemas.openxmlformats.org/drawingml/2006/main">
            <a:pPr algn="l">
              <a:lnSpc>
                <a:spcPct val="104166"/>
              </a:lnSpc>
            </a:pPr>
            <a:r>
              <a:rPr lang="en-US" sz="1700" b="0" i="0" dirty="0">
                <a:solidFill>
                  <a:srgbClr val="101828"/>
                </a:solidFill>
                <a:latin typeface="Aptos"/>
              </a:rPr>
              <a:t>• Charges from generators or grid.</a:t>
            </a:r>
            <a:endParaRPr lang="en-US" sz="1700"/>
          </a:p>
          <a:p xmlns:a="http://schemas.openxmlformats.org/drawingml/2006/main">
            <a:pPr algn="l">
              <a:lnSpc>
                <a:spcPct val="104166"/>
              </a:lnSpc>
            </a:pPr>
            <a:r>
              <a:rPr lang="en-US" sz="1700" b="0" i="0" dirty="0">
                <a:solidFill>
                  <a:srgbClr val="101828"/>
                </a:solidFill>
                <a:latin typeface="Aptos"/>
              </a:rPr>
              <a:t>• Acts as a secondary source.</a:t>
            </a:r>
            <a:endParaRPr lang="en-US" sz="1700"/>
          </a:p>
        </p:txBody>
      </p:sp>
      <p:sp>
        <p:nvSpPr>
          <p:cNvPr id="7" name="Insight"/>
          <p:cNvSpPr>
            <a:spLocks xmlns:a="http://schemas.openxmlformats.org/drawingml/2006/main" noGrp="1"/>
          </p:cNvSpPr>
          <p:nvPr/>
        </p:nvSpPr>
        <p:spPr>
          <a:xfrm xmlns:a="http://schemas.openxmlformats.org/drawingml/2006/main">
            <a:off x="1397000" y="4832350"/>
            <a:ext cx="9398000" cy="4953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2E6"/>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700" b="1" i="0" dirty="0">
                <a:solidFill>
                  <a:srgbClr val="2457FF"/>
                </a:solidFill>
                <a:latin typeface="Aptos"/>
              </a:rPr>
              <a:t>Value comes from when stored electricity is delivered.</a:t>
            </a:r>
            <a:endParaRPr lang="en-US" sz="1700"/>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F172A"/>
          </a:solidFill>
          <a:ln xmlns:a="http://schemas.openxmlformats.org/drawingml/2006/main" w="12700">
            <a:noFill/>
          </a:ln>
        </p:spPr>
      </p:sp>
      <p:pic>
        <p:nvPicPr>
          <p:cNvPr id="3" name="Hero" descr="Large solar and battery storage facility."/>
          <p:cNvPicPr>
            <a:picLocks xmlns:a="http://schemas.openxmlformats.org/drawingml/2006/main" noChangeAspect="1"/>
          </p:cNvPicPr>
          <p:nvPr/>
        </p:nvPicPr>
        <p:blipFill>
          <a:blip xmlns:r="http://schemas.openxmlformats.org/officeDocument/2006/relationships" xmlns:a="http://schemas.openxmlformats.org/drawingml/2006/main" r:embed="Rdef325c7cd2d48b6" cstate="print"/>
          <a:stretch xmlns:a="http://schemas.openxmlformats.org/drawingml/2006/main">
            <a:fillRect/>
          </a:stretch>
        </p:blipFill>
        <p:spPr>
          <a:xfrm xmlns:a="http://schemas.openxmlformats.org/drawingml/2006/main">
            <a:off x="0" y="0"/>
            <a:ext cx="12192000" cy="6858000"/>
          </a:xfrm>
          <a:prstGeom xmlns:a="http://schemas.openxmlformats.org/drawingml/2006/main" prst="rect">
            <a:avLst/>
          </a:prstGeom>
        </p:spPr>
      </p:pic>
      <p:sp>
        <p:nvSpPr>
          <p:cNvPr id="4" name="OverlayPanel"/>
          <p:cNvSpPr>
            <a:spLocks xmlns:a="http://schemas.openxmlformats.org/drawingml/2006/main" noGrp="1"/>
          </p:cNvSpPr>
          <p:nvPr/>
        </p:nvSpPr>
        <p:spPr>
          <a:xfrm xmlns:a="http://schemas.openxmlformats.org/drawingml/2006/main">
            <a:off x="7315200" y="4394200"/>
            <a:ext cx="4673600" cy="2108200"/>
          </a:xfrm>
          <a:prstGeom xmlns:a="http://schemas.openxmlformats.org/drawingml/2006/main" prst="roundRect">
            <a:avLst>
              <a:gd name="adj" fmla="val 7229"/>
            </a:avLst>
          </a:prstGeom>
          <a:solidFill xmlns:a="http://schemas.openxmlformats.org/drawingml/2006/main">
            <a:srgbClr val="060A12">
              <a:alpha val="88000"/>
            </a:srgbClr>
          </a:solidFill>
          <a:ln xmlns:a="http://schemas.openxmlformats.org/drawingml/2006/main" w="12700">
            <a:noFill/>
          </a:ln>
          <a:effectLst xmlns:a="http://schemas.openxmlformats.org/drawingml/2006/main">
            <a:outerShdw blurRad="203200" dist="76200" dir="5400000" algn="ctr" rotWithShape="0">
              <a:srgbClr val="101828">
                <a:alpha val="14000"/>
              </a:srgbClr>
            </a:outerShdw>
          </a:effectLst>
        </p:spPr>
      </p:sp>
      <p:sp>
        <p:nvSpPr>
          <p:cNvPr id="5" name="Title"/>
          <p:cNvSpPr>
            <a:spLocks xmlns:a="http://schemas.openxmlformats.org/drawingml/2006/main" noGrp="1"/>
          </p:cNvSpPr>
          <p:nvPr/>
        </p:nvSpPr>
        <p:spPr>
          <a:xfrm xmlns:a="http://schemas.openxmlformats.org/drawingml/2006/main">
            <a:off x="7493000" y="4546600"/>
            <a:ext cx="4318000" cy="927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FFFFFF"/>
                </a:solidFill>
                <a:latin typeface="Aptos Display"/>
              </a:rPr>
              <a:t>A Larger Storage Market</a:t>
            </a:r>
            <a:endParaRPr lang="en-US" sz="2600"/>
          </a:p>
        </p:txBody>
      </p:sp>
      <p:sp>
        <p:nvSpPr>
          <p:cNvPr id="6" name="Subtitle"/>
          <p:cNvSpPr>
            <a:spLocks xmlns:a="http://schemas.openxmlformats.org/drawingml/2006/main" noGrp="1"/>
          </p:cNvSpPr>
          <p:nvPr/>
        </p:nvSpPr>
        <p:spPr>
          <a:xfrm xmlns:a="http://schemas.openxmlformats.org/drawingml/2006/main">
            <a:off x="7493000" y="5524500"/>
            <a:ext cx="4318000" cy="825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500" b="0" i="0" dirty="0">
                <a:solidFill>
                  <a:srgbClr val="FFFFFF"/>
                </a:solidFill>
                <a:latin typeface="Aptos"/>
              </a:rPr>
              <a:t>Capacity growth, planned additions, and price-based operating value reinforce the opportunity.</a:t>
            </a:r>
            <a:endParaRPr lang="en-US" sz="1500"/>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F46C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18D39E"/>
          </a:solidFill>
          <a:ln xmlns:a="http://schemas.openxmlformats.org/drawingml/2006/main" w="12700">
            <a:noFill/>
          </a:ln>
        </p:spPr>
      </p:sp>
      <p:sp>
        <p:nvSpPr>
          <p:cNvPr id="4" name="Headline"/>
          <p:cNvSpPr>
            <a:spLocks xmlns:a="http://schemas.openxmlformats.org/drawingml/2006/main" noGrp="1"/>
          </p:cNvSpPr>
          <p:nvPr/>
        </p:nvSpPr>
        <p:spPr>
          <a:xfrm xmlns:a="http://schemas.openxmlformats.org/drawingml/2006/main">
            <a:off x="1397000" y="1206500"/>
            <a:ext cx="9398000" cy="7620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3400" b="1" i="0" dirty="0">
                <a:solidFill>
                  <a:srgbClr val="F8FAFC"/>
                </a:solidFill>
                <a:latin typeface="Aptos Display"/>
              </a:rPr>
              <a:t>Storage Momentum Is Building</a:t>
            </a:r>
            <a:endParaRPr lang="en-US" sz="3400"/>
          </a:p>
        </p:txBody>
      </p:sp>
      <p:sp>
        <p:nvSpPr>
          <p:cNvPr id="5" name="Message"/>
          <p:cNvSpPr>
            <a:spLocks xmlns:a="http://schemas.openxmlformats.org/drawingml/2006/main" noGrp="1"/>
          </p:cNvSpPr>
          <p:nvPr/>
        </p:nvSpPr>
        <p:spPr>
          <a:xfrm xmlns:a="http://schemas.openxmlformats.org/drawingml/2006/main">
            <a:off x="1651000" y="2095500"/>
            <a:ext cx="8890000" cy="571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800" b="0" i="0" dirty="0">
                <a:solidFill>
                  <a:srgbClr val="CBD5E1"/>
                </a:solidFill>
                <a:latin typeface="Aptos"/>
              </a:rPr>
              <a:t>Consider the expanding utility-scale battery storage opportunity.</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101828"/>
      </a:dk1>
      <a:lt1>
        <a:srgbClr val="F7F8FB"/>
      </a:lt1>
      <a:dk2>
        <a:srgbClr val="2457FF"/>
      </a:dk2>
      <a:lt2>
        <a:srgbClr val="18D39E"/>
      </a:lt2>
      <a:accent1>
        <a:srgbClr val="2457FF"/>
      </a:accent1>
      <a:accent2>
        <a:srgbClr val="18D39E"/>
      </a:accent2>
      <a:accent3>
        <a:srgbClr val="2457FF"/>
      </a:accent3>
      <a:accent4>
        <a:srgbClr val="F7F8FB"/>
      </a:accent4>
      <a:accent5>
        <a:srgbClr val="101828"/>
      </a:accent5>
      <a:accent6>
        <a:srgbClr val="2457FF"/>
      </a:accent6>
      <a:hlink>
        <a:srgbClr val="18D39E"/>
      </a:hlink>
      <a:folHlink>
        <a:srgbClr val="2457FF"/>
      </a:folHlink>
    </a:clrScheme>
    <a:fontScheme name="BrandFonts">
      <a:majorFont>
        <a:latin typeface="Aptos Display"/>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