
<file path=[Content_Types].xml><?xml version="1.0" encoding="utf-8"?>
<Types xmlns="http://schemas.openxmlformats.org/package/2006/content-types">
  <Default Extension="xml" ContentType="application/xml"/>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theme/theme1.xml" ContentType="application/vnd.openxmlformats-officedocument.theme+xml"/>
  <Override PartName="/ppt/notesMasters/notesMaster1.xml" ContentType="application/vnd.openxmlformats-officedocument.presentationml.notesMaster+xml"/>
  <Override PartName="/ppt/slides/slide1.xml" ContentType="application/vnd.openxmlformats-officedocument.presentationml.slide+xml"/>
  <Override PartName="/ppt/slides/slide2.xml" ContentType="application/vnd.openxmlformats-officedocument.presentationml.slide+xml"/>
  <Override PartName="/ppt/notesSlides/notesSlide1.xml" ContentType="application/vnd.openxmlformats-officedocument.presentationml.notesSlide+xml"/>
  <Override PartName="/ppt/slides/slide3.xml" ContentType="application/vnd.openxmlformats-officedocument.presentationml.slide+xml"/>
  <Override PartName="/ppt/notesSlides/notesSlide2.xml" ContentType="application/vnd.openxmlformats-officedocument.presentationml.notesSlide+xml"/>
  <Override PartName="/ppt/slides/slide4.xml" ContentType="application/vnd.openxmlformats-officedocument.presentationml.slide+xml"/>
  <Override PartName="/ppt/notesSlides/notesSlide3.xml" ContentType="application/vnd.openxmlformats-officedocument.presentationml.notesSlide+xml"/>
  <Override PartName="/ppt/slides/slide5.xml" ContentType="application/vnd.openxmlformats-officedocument.presentationml.slide+xml"/>
  <Override PartName="/ppt/notesSlides/notesSlide4.xml" ContentType="application/vnd.openxmlformats-officedocument.presentationml.notesSlide+xml"/>
  <Override PartName="/ppt/slides/slide6.xml" ContentType="application/vnd.openxmlformats-officedocument.presentationml.slide+xml"/>
  <Override PartName="/ppt/notesSlides/notesSlide5.xml" ContentType="application/vnd.openxmlformats-officedocument.presentationml.notesSlide+xml"/>
  <Override PartName="/ppt/slides/slide7.xml" ContentType="application/vnd.openxmlformats-officedocument.presentationml.slide+xml"/>
  <Override PartName="/ppt/notesSlides/notesSlide6.xml" ContentType="application/vnd.openxmlformats-officedocument.presentationml.notesSlide+xml"/>
  <Override PartName="/ppt/slides/slide8.xml" ContentType="application/vnd.openxmlformats-officedocument.presentationml.slide+xml"/>
  <Override PartName="/ppt/notesSlides/notesSlide7.xml" ContentType="application/vnd.openxmlformats-officedocument.presentationml.notesSlide+xml"/>
  <Override PartName="/ppt/slides/slide9.xml" ContentType="application/vnd.openxmlformats-officedocument.presentationml.slide+xml"/>
  <Override PartName="/ppt/notesSlides/notesSlide8.xml" ContentType="application/vnd.openxmlformats-officedocument.presentationml.notesSlide+xml"/>
  <Override PartName="/ppt/slides/slide10.xml" ContentType="application/vnd.openxmlformats-officedocument.presentationml.slide+xml"/>
</Types>
</file>

<file path=_rels/.rels><?xml version="1.0" encoding="utf-8"?><Relationships xmlns="http://schemas.openxmlformats.org/package/2006/relationships"><Relationship Type="http://schemas.openxmlformats.org/officeDocument/2006/relationships/officeDocument" Target="ppt/presentation.xml" Id="R1dcb8f1461be4a5a" /></Relationships>
</file>

<file path=ppt/presentation.xml><?xml version="1.0" encoding="utf-8"?>
<p:presentation xmlns:p="http://schemas.openxmlformats.org/presentationml/2006/main">
  <p:sldMasterIdLst>
    <p:sldMasterId xmlns:r="http://schemas.openxmlformats.org/officeDocument/2006/relationships" id="2147483648" r:id="R38cc259ebc684f5a"/>
  </p:sldMasterIdLst>
  <p:sldIdLst>
    <p:sldId xmlns:r="http://schemas.openxmlformats.org/officeDocument/2006/relationships" id="256" r:id="R1ee812f45fa14f4a"/>
    <p:sldId xmlns:r="http://schemas.openxmlformats.org/officeDocument/2006/relationships" id="257" r:id="Re49b97f029894ef5"/>
    <p:sldId xmlns:r="http://schemas.openxmlformats.org/officeDocument/2006/relationships" id="258" r:id="R45147722e45d4ce2"/>
    <p:sldId xmlns:r="http://schemas.openxmlformats.org/officeDocument/2006/relationships" id="259" r:id="R30d2f0ef6e754bec"/>
    <p:sldId xmlns:r="http://schemas.openxmlformats.org/officeDocument/2006/relationships" id="260" r:id="R362491adcf754dfd"/>
    <p:sldId xmlns:r="http://schemas.openxmlformats.org/officeDocument/2006/relationships" id="261" r:id="R7c50bdeb10ac4979"/>
    <p:sldId xmlns:r="http://schemas.openxmlformats.org/officeDocument/2006/relationships" id="262" r:id="R1d675bda49894bb8"/>
    <p:sldId xmlns:r="http://schemas.openxmlformats.org/officeDocument/2006/relationships" id="263" r:id="R258737ef4b2d445e"/>
    <p:sldId xmlns:r="http://schemas.openxmlformats.org/officeDocument/2006/relationships" id="264" r:id="R8d47173a4a7246bd"/>
    <p:sldId xmlns:r="http://schemas.openxmlformats.org/officeDocument/2006/relationships" id="265" r:id="Rd978ff6a54e5459f"/>
  </p:sldIdLst>
  <p:sldSz cx="12192000" cy="6858000"/>
  <p:notesSz cx="6858000" cy="9144000"/>
</p:presentation>
</file>

<file path=ppt/_rels/presentation.xml.rels><?xml version="1.0" encoding="utf-8"?><Relationships xmlns="http://schemas.openxmlformats.org/package/2006/relationships"><Relationship Type="http://schemas.openxmlformats.org/officeDocument/2006/relationships/slideMaster" Target="slideMasters/slideMaster1.xml" Id="R38cc259ebc684f5a" /><Relationship Type="http://schemas.openxmlformats.org/officeDocument/2006/relationships/theme" Target="theme/theme1.xml" Id="R921a35a53708455a" /><Relationship Type="http://schemas.openxmlformats.org/officeDocument/2006/relationships/notesMaster" Target="notesMasters/notesMaster1.xml" Id="R1091e1ee863f484a" /><Relationship Type="http://schemas.openxmlformats.org/officeDocument/2006/relationships/slide" Target="slides/slide1.xml" Id="R1ee812f45fa14f4a" /><Relationship Type="http://schemas.openxmlformats.org/officeDocument/2006/relationships/slide" Target="slides/slide2.xml" Id="Re49b97f029894ef5" /><Relationship Type="http://schemas.openxmlformats.org/officeDocument/2006/relationships/slide" Target="slides/slide3.xml" Id="R45147722e45d4ce2" /><Relationship Type="http://schemas.openxmlformats.org/officeDocument/2006/relationships/slide" Target="slides/slide4.xml" Id="R30d2f0ef6e754bec" /><Relationship Type="http://schemas.openxmlformats.org/officeDocument/2006/relationships/slide" Target="slides/slide5.xml" Id="R362491adcf754dfd" /><Relationship Type="http://schemas.openxmlformats.org/officeDocument/2006/relationships/slide" Target="slides/slide6.xml" Id="R7c50bdeb10ac4979" /><Relationship Type="http://schemas.openxmlformats.org/officeDocument/2006/relationships/slide" Target="slides/slide7.xml" Id="R1d675bda49894bb8" /><Relationship Type="http://schemas.openxmlformats.org/officeDocument/2006/relationships/slide" Target="slides/slide8.xml" Id="R258737ef4b2d445e" /><Relationship Type="http://schemas.openxmlformats.org/officeDocument/2006/relationships/slide" Target="slides/slide9.xml" Id="R8d47173a4a7246bd" /><Relationship Type="http://schemas.openxmlformats.org/officeDocument/2006/relationships/slide" Target="slides/slide10.xml" Id="Rd978ff6a54e5459f" /></Relationships>
</file>

<file path=ppt/notesMasters/_rels/notesMaster1.xml.rels><?xml version="1.0" encoding="utf-8"?><Relationships xmlns="http://schemas.openxmlformats.org/package/2006/relationships"><Relationship Type="http://schemas.openxmlformats.org/officeDocument/2006/relationships/theme" Target="../theme/theme1.xml" Id="R698cd003daea499c" /></Relationships>
</file>

<file path=ppt/notesMasters/notesMaster1.xml><?xml version="1.0" encoding="utf-8"?>
<p:notesMaster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endParaRPr lang="en-US"/>
          </a:p>
        </p:txBody>
      </p:sp>
    </p:spTree>
  </p:cSld>
  <p:clrMap bg1="lt1" tx1="dk1" bg2="lt2" tx2="dk2" accent1="accent1" accent2="accent2" accent3="accent3" accent4="accent4" accent5="accent5" accent6="accent6" hlink="hlink" folHlink="folHlink"/>
  <p:notesStyle>
    <a:lvl1pPr xmlns:a="http://schemas.openxmlformats.org/drawingml/2006/main"/>
  </p:notesStyle>
</p:notesMaster>
</file>

<file path=ppt/notesSlides/_rels/notesSlide1.xml.rels><?xml version="1.0" encoding="utf-8"?><Relationships xmlns="http://schemas.openxmlformats.org/package/2006/relationships"><Relationship Type="http://schemas.openxmlformats.org/officeDocument/2006/relationships/notesMaster" Target="../notesMasters/notesMaster1.xml" Id="R7ed38893eea742a4" /><Relationship Type="http://schemas.openxmlformats.org/officeDocument/2006/relationships/slide" Target="../slides/slide2.xml" Id="R774db045444341fc" /></Relationships>
</file>

<file path=ppt/notesSlides/_rels/notesSlide2.xml.rels><?xml version="1.0" encoding="utf-8"?><Relationships xmlns="http://schemas.openxmlformats.org/package/2006/relationships"><Relationship Type="http://schemas.openxmlformats.org/officeDocument/2006/relationships/notesMaster" Target="../notesMasters/notesMaster1.xml" Id="R1e736113d9a64f18" /><Relationship Type="http://schemas.openxmlformats.org/officeDocument/2006/relationships/slide" Target="../slides/slide3.xml" Id="Rcf0be93ca8d74c34" /></Relationships>
</file>

<file path=ppt/notesSlides/_rels/notesSlide3.xml.rels><?xml version="1.0" encoding="utf-8"?><Relationships xmlns="http://schemas.openxmlformats.org/package/2006/relationships"><Relationship Type="http://schemas.openxmlformats.org/officeDocument/2006/relationships/notesMaster" Target="../notesMasters/notesMaster1.xml" Id="R22d81e7528784572" /><Relationship Type="http://schemas.openxmlformats.org/officeDocument/2006/relationships/slide" Target="../slides/slide4.xml" Id="R893e768dd0f3429a" /></Relationships>
</file>

<file path=ppt/notesSlides/_rels/notesSlide4.xml.rels><?xml version="1.0" encoding="utf-8"?><Relationships xmlns="http://schemas.openxmlformats.org/package/2006/relationships"><Relationship Type="http://schemas.openxmlformats.org/officeDocument/2006/relationships/notesMaster" Target="../notesMasters/notesMaster1.xml" Id="R8fee5643895f4cef" /><Relationship Type="http://schemas.openxmlformats.org/officeDocument/2006/relationships/slide" Target="../slides/slide5.xml" Id="Rc889469eb7e947df" /></Relationships>
</file>

<file path=ppt/notesSlides/_rels/notesSlide5.xml.rels><?xml version="1.0" encoding="utf-8"?><Relationships xmlns="http://schemas.openxmlformats.org/package/2006/relationships"><Relationship Type="http://schemas.openxmlformats.org/officeDocument/2006/relationships/notesMaster" Target="../notesMasters/notesMaster1.xml" Id="R2d59508a4a184ca8" /><Relationship Type="http://schemas.openxmlformats.org/officeDocument/2006/relationships/slide" Target="../slides/slide6.xml" Id="R8a1d7194b90645ba" /></Relationships>
</file>

<file path=ppt/notesSlides/_rels/notesSlide6.xml.rels><?xml version="1.0" encoding="utf-8"?><Relationships xmlns="http://schemas.openxmlformats.org/package/2006/relationships"><Relationship Type="http://schemas.openxmlformats.org/officeDocument/2006/relationships/notesMaster" Target="../notesMasters/notesMaster1.xml" Id="Rbdef99e6d15b48b6" /><Relationship Type="http://schemas.openxmlformats.org/officeDocument/2006/relationships/slide" Target="../slides/slide7.xml" Id="Rf6ad661db4524e27" /></Relationships>
</file>

<file path=ppt/notesSlides/_rels/notesSlide7.xml.rels><?xml version="1.0" encoding="utf-8"?><Relationships xmlns="http://schemas.openxmlformats.org/package/2006/relationships"><Relationship Type="http://schemas.openxmlformats.org/officeDocument/2006/relationships/notesMaster" Target="../notesMasters/notesMaster1.xml" Id="Rc6cf796c651a47a6" /><Relationship Type="http://schemas.openxmlformats.org/officeDocument/2006/relationships/slide" Target="../slides/slide8.xml" Id="Rc31232511d484dad" /></Relationships>
</file>

<file path=ppt/notesSlides/_rels/notesSlide8.xml.rels><?xml version="1.0" encoding="utf-8"?><Relationships xmlns="http://schemas.openxmlformats.org/package/2006/relationships"><Relationship Type="http://schemas.openxmlformats.org/officeDocument/2006/relationships/notesMaster" Target="../notesMasters/notesMaster1.xml" Id="Rd0459c8dbef746af" /><Relationship Type="http://schemas.openxmlformats.org/officeDocument/2006/relationships/slide" Target="../slides/slide9.xml" Id="R690c3ced259b4b0c"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CSF 2.0 provides a taxonomy of high-level cybersecurity outcomes. It is designed for organizations of all sizes and sectors, regardless of cybersecurity maturity or technical sophistication. The framework helps executives, managers, and practitioners understand, assess, prioritize, and communicate cybersecurity risk. It is not prescriptive: each organization adapts it to its mission, risk appetite, requirements, technologies, and unique risks.</a:t>
            </a:r>
            <a:endParaRPr lang="en-US"/>
          </a:p>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The CSF is intended for industry, government, academia, and nonprofit organizations. It can be used regardless of organization size, sector, cybersecurity maturity, or technical sophistication. Its outcomes are sector-neutral, country-neutral, and technology-neutral, allowing each organization to tailor use of the framework to its mission, stakeholder expectations, risks, and available resources.</a:t>
            </a:r>
            <a:endParaRPr lang="en-US"/>
          </a:p>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The CSF Core organizes desired cybersecurity outcomes into six Functions. The Functions should be addressed concurrently rather than treated as a sequence. Govern is at the center because it informs how the organization implements the other five Functions. Governance, identification, protection, and detection are continuous; response and recovery must be ready at all times and activated when incidents occur.</a:t>
            </a:r>
            <a:endParaRPr lang="en-US"/>
          </a:p>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Govern establishes, communicates, and monitors the organization’s cybersecurity risk management strategy, expectations, and policy. The Function covers organizational context; risk management strategy; roles, responsibilities, and authorities; policy; oversight; and cybersecurity supply chain risk management. These topics help leaders set direction for the other five Functions in the context of mission and stakeholder expectations.</a:t>
            </a:r>
            <a:endParaRPr lang="en-US"/>
          </a:p>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Leaders establish cybersecurity priorities and objectives based on organizational needs. They communicate expectations about risk appetite, accountability, and resources, and integrate cybersecurity risk management with enterprise risk management. Managers focus on achieving risk targets through common services, controls, collaboration, Target Profiles, and action plans. This creates bidirectional information flow between executives, managers, and practitioners.</a:t>
            </a:r>
            <a:endParaRPr lang="en-US"/>
          </a:p>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Practitioners implement the target state and measure changes in operational risk. They provide managers and executives with information, including key performance indicators and key risk indicators, to understand cybersecurity posture and make informed decisions. Questions should connect governance direction to assets, risk assessment, safeguards, monitoring, incident management, recovery, and communications.</a:t>
            </a:r>
            <a:endParaRPr lang="en-US"/>
          </a:p>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An Organizational Profile describes the current and or target cybersecurity posture in terms of CSF Core outcomes. A Current Profile specifies outcomes currently achieved or attempted and characterizes how or to what extent they are achieved. A Target Profile identifies desired outcomes selected and prioritized to meet cybersecurity risk management objectives. Comparing the two identifies gaps and informs a prioritized action plan.</a:t>
            </a:r>
            <a:endParaRPr lang="en-US"/>
          </a:p>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Notes Placeholder"/>
          <p:cNvSpPr>
            <a:spLocks xmlns:a="http://schemas.openxmlformats.org/drawingml/2006/main" noGrp="1"/>
          </p:cNvSpPr>
          <p:nvPr>
            <p:ph type="body" sz="quarter" idx="1"/>
          </p:nvPr>
        </p:nvSpPr>
        <p:spPr/>
        <p:txBody>
          <a:bodyPr xmlns:a="http://schemas.openxmlformats.org/drawingml/2006/main"/>
          <a:lstStyle xmlns:a="http://schemas.openxmlformats.org/drawingml/2006/main"/>
          <a:p xmlns:a="http://schemas.openxmlformats.org/drawingml/2006/main">
            <a:r>
              <a:rPr lang="en-US" dirty="0"/>
              <a:t>Tiers characterize the rigor of cybersecurity risk governance and management practices. They complement, rather than replace, an organization’s cybersecurity risk management methodology. Tier selection helps set the overall tone for managing cybersecurity risk. Progression to higher Tiers is encouraged when risks or mandates are greater, or when a cost-benefit analysis indicates a feasible and cost-effective reduction in negative cybersecurity risks.</a:t>
            </a:r>
            <a:endParaRPr lang="en-US"/>
          </a:p>
        </p:txBody>
      </p:sp>
    </p:spTree>
  </p:cSld>
  <p:clrMapOvr>
    <a:masterClrMapping xmlns:a="http://schemas.openxmlformats.org/drawingml/2006/main"/>
  </p:clrMapOvr>
</p:notes>
</file>

<file path=ppt/slideLayouts/_rels/slideLayout1.xml.rels><?xml version="1.0" encoding="utf-8"?><Relationships xmlns="http://schemas.openxmlformats.org/package/2006/relationships"><Relationship Type="http://schemas.openxmlformats.org/officeDocument/2006/relationships/slideMaster" Target="../slideMasters/slideMaster1.xml" Id="Rb10a6c4583a74550"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a:off x="0" y="0"/>
          <a:ext cx="0" cy="0"/>
          <a:chOff x="0" y="0"/>
          <a:chExt cx="0" cy="0"/>
        </a:xfrm>
      </p:grpSpPr>
    </p:spTree>
  </p:cSld>
  <p:clrMapOvr>
    <a:masterClrMapping xmlns:a="http://schemas.openxmlformats.org/drawingml/2006/main"/>
  </p:clrMapOvr>
</p:sldLayout>
</file>

<file path=ppt/slideMasters/_rels/slideMaster1.xml.rels><?xml version="1.0" encoding="utf-8"?><Relationships xmlns="http://schemas.openxmlformats.org/package/2006/relationships"><Relationship Type="http://schemas.openxmlformats.org/officeDocument/2006/relationships/slideLayout" Target="../slideLayouts/slideLayout1.xml" Id="R430869134db1412c" /><Relationship Type="http://schemas.openxmlformats.org/officeDocument/2006/relationships/theme" Target="../theme/theme1.xml" Id="R0815f330d2844a01"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a:off x="0" y="0"/>
          <a:ext cx="0" cy="0"/>
          <a:chOff x="0" y="0"/>
          <a:chExt cx="0" cy="0"/>
        </a:xfrm>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430869134db1412c"/>
  </p:sldLayoutIdLst>
  <p:txStyles>
    <p:titleStyle>
      <a:lvl1pPr xmlns:a="http://schemas.openxmlformats.org/drawingml/2006/main"/>
    </p:titleStyle>
    <p:bodyStyle>
      <a:lvl1pPr xmlns:a="http://schemas.openxmlformats.org/drawingml/2006/main"/>
    </p:bodyStyle>
    <p:otherStyle/>
  </p:txStyles>
</p:sldMaster>
</file>

<file path=ppt/slides/_rels/slide1.xml.rels><?xml version="1.0" encoding="utf-8"?><Relationships xmlns="http://schemas.openxmlformats.org/package/2006/relationships"><Relationship Type="http://schemas.openxmlformats.org/officeDocument/2006/relationships/slideLayout" Target="../slideLayouts/slideLayout1.xml" Id="R74c53620e2e04aad" /><Relationship Type="http://schemas.openxmlformats.org/officeDocument/2006/relationships/image" Target="../media/image.png" Id="Rd17a553be4d44da8" /></Relationships>
</file>

<file path=ppt/slides/_rels/slide2.xml.rels><?xml version="1.0" encoding="utf-8"?><Relationships xmlns="http://schemas.openxmlformats.org/package/2006/relationships"><Relationship Type="http://schemas.openxmlformats.org/officeDocument/2006/relationships/slideLayout" Target="../slideLayouts/slideLayout1.xml" Id="R726bd9c846534ddf" /><Relationship Type="http://schemas.openxmlformats.org/officeDocument/2006/relationships/image" Target="../media/image2.png" Id="R5af0ecb185fe42cb" /><Relationship Type="http://schemas.openxmlformats.org/officeDocument/2006/relationships/notesSlide" Target="../notesSlides/notesSlide1.xml" Id="R82f5032e23dc4d60" /></Relationships>
</file>

<file path=ppt/slides/_rels/slide3.xml.rels><?xml version="1.0" encoding="utf-8"?><Relationships xmlns="http://schemas.openxmlformats.org/package/2006/relationships"><Relationship Type="http://schemas.openxmlformats.org/officeDocument/2006/relationships/slideLayout" Target="../slideLayouts/slideLayout1.xml" Id="Rf13e13bc3c3f40c2" /><Relationship Type="http://schemas.openxmlformats.org/officeDocument/2006/relationships/image" Target="../media/image3.png" Id="Rf9c371dad7194ef2" /><Relationship Type="http://schemas.openxmlformats.org/officeDocument/2006/relationships/notesSlide" Target="../notesSlides/notesSlide2.xml" Id="Ra2f71f29c5d94592" /></Relationships>
</file>

<file path=ppt/slides/_rels/slide4.xml.rels><?xml version="1.0" encoding="utf-8"?><Relationships xmlns="http://schemas.openxmlformats.org/package/2006/relationships"><Relationship Type="http://schemas.openxmlformats.org/officeDocument/2006/relationships/slideLayout" Target="../slideLayouts/slideLayout1.xml" Id="R887e2c6660da4fa4" /><Relationship Type="http://schemas.openxmlformats.org/officeDocument/2006/relationships/image" Target="../media/image4.png" Id="R41a589498d924ef8" /><Relationship Type="http://schemas.openxmlformats.org/officeDocument/2006/relationships/notesSlide" Target="../notesSlides/notesSlide3.xml" Id="R32f9bee2392e4e7c" /></Relationships>
</file>

<file path=ppt/slides/_rels/slide5.xml.rels><?xml version="1.0" encoding="utf-8"?><Relationships xmlns="http://schemas.openxmlformats.org/package/2006/relationships"><Relationship Type="http://schemas.openxmlformats.org/officeDocument/2006/relationships/slideLayout" Target="../slideLayouts/slideLayout1.xml" Id="Re01b2bf6d3354a1d" /><Relationship Type="http://schemas.openxmlformats.org/officeDocument/2006/relationships/notesSlide" Target="../notesSlides/notesSlide4.xml" Id="R6a5271dac33c43ef" /></Relationships>
</file>

<file path=ppt/slides/_rels/slide6.xml.rels><?xml version="1.0" encoding="utf-8"?><Relationships xmlns="http://schemas.openxmlformats.org/package/2006/relationships"><Relationship Type="http://schemas.openxmlformats.org/officeDocument/2006/relationships/slideLayout" Target="../slideLayouts/slideLayout1.xml" Id="Rc812d05a0cae4b46" /><Relationship Type="http://schemas.openxmlformats.org/officeDocument/2006/relationships/notesSlide" Target="../notesSlides/notesSlide5.xml" Id="R606604b0c9fa4a2f" /></Relationships>
</file>

<file path=ppt/slides/_rels/slide7.xml.rels><?xml version="1.0" encoding="utf-8"?><Relationships xmlns="http://schemas.openxmlformats.org/package/2006/relationships"><Relationship Type="http://schemas.openxmlformats.org/officeDocument/2006/relationships/slideLayout" Target="../slideLayouts/slideLayout1.xml" Id="R99fa6e68cf9b4593" /><Relationship Type="http://schemas.openxmlformats.org/officeDocument/2006/relationships/notesSlide" Target="../notesSlides/notesSlide6.xml" Id="R0853ce2089e84f11" /></Relationships>
</file>

<file path=ppt/slides/_rels/slide8.xml.rels><?xml version="1.0" encoding="utf-8"?><Relationships xmlns="http://schemas.openxmlformats.org/package/2006/relationships"><Relationship Type="http://schemas.openxmlformats.org/officeDocument/2006/relationships/slideLayout" Target="../slideLayouts/slideLayout1.xml" Id="R056012d533b84981" /><Relationship Type="http://schemas.openxmlformats.org/officeDocument/2006/relationships/notesSlide" Target="../notesSlides/notesSlide7.xml" Id="R5e4d96e5006645ad" /></Relationships>
</file>

<file path=ppt/slides/_rels/slide9.xml.rels><?xml version="1.0" encoding="utf-8"?><Relationships xmlns="http://schemas.openxmlformats.org/package/2006/relationships"><Relationship Type="http://schemas.openxmlformats.org/officeDocument/2006/relationships/slideLayout" Target="../slideLayouts/slideLayout1.xml" Id="R4f07e77770d344f6" /><Relationship Type="http://schemas.openxmlformats.org/officeDocument/2006/relationships/image" Target="../media/image5.png" Id="Rb72f4f6f8da8480a" /><Relationship Type="http://schemas.openxmlformats.org/officeDocument/2006/relationships/notesSlide" Target="../notesSlides/notesSlide8.xml" Id="Rfa040bb1b33941a5" /></Relationships>
</file>

<file path=ppt/slides/_rels/slide10.xml.rels><?xml version="1.0" encoding="utf-8"?><Relationships xmlns="http://schemas.openxmlformats.org/package/2006/relationships"><Relationship Type="http://schemas.openxmlformats.org/officeDocument/2006/relationships/slideLayout" Target="../slideLayouts/slideLayout1.xml" Id="R876112d52e244192" /></Relationships>
</file>

<file path=ppt/slides/slide1.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73046"/>
          </a:solidFill>
          <a:ln xmlns:a="http://schemas.openxmlformats.org/drawingml/2006/main" w="12700">
            <a:noFill/>
          </a:ln>
        </p:spPr>
      </p:sp>
      <p:pic>
        <p:nvPicPr>
          <p:cNvPr id="3" name="CoverImage" descr="Enterprise technology infrastructure."/>
          <p:cNvPicPr>
            <a:picLocks xmlns:a="http://schemas.openxmlformats.org/drawingml/2006/main" noChangeAspect="1"/>
          </p:cNvPicPr>
          <p:nvPr/>
        </p:nvPicPr>
        <p:blipFill>
          <a:blip xmlns:r="http://schemas.openxmlformats.org/officeDocument/2006/relationships" xmlns:a="http://schemas.openxmlformats.org/drawingml/2006/main" r:embed="Rd17a553be4d44da8" cstate="print"/>
          <a:stretch xmlns:a="http://schemas.openxmlformats.org/drawingml/2006/main">
            <a:fillRect/>
          </a:stretch>
        </p:blipFill>
        <p:spPr>
          <a:xfrm xmlns:a="http://schemas.openxmlformats.org/drawingml/2006/main">
            <a:off x="6826250" y="0"/>
            <a:ext cx="5365750" cy="6858000"/>
          </a:xfrm>
          <a:prstGeom xmlns:a="http://schemas.openxmlformats.org/drawingml/2006/main" prst="rect">
            <a:avLst/>
          </a:prstGeom>
        </p:spPr>
      </p:pic>
      <p:sp>
        <p:nvSpPr>
          <p:cNvPr id="4" name="CoverRule"/>
          <p:cNvSpPr>
            <a:spLocks xmlns:a="http://schemas.openxmlformats.org/drawingml/2006/main" noGrp="1"/>
          </p:cNvSpPr>
          <p:nvPr/>
        </p:nvSpPr>
        <p:spPr>
          <a:xfrm xmlns:a="http://schemas.openxmlformats.org/drawingml/2006/main">
            <a:off x="762000" y="2298700"/>
            <a:ext cx="609600" cy="38100"/>
          </a:xfrm>
          <a:prstGeom xmlns:a="http://schemas.openxmlformats.org/drawingml/2006/main" prst="roundRect">
            <a:avLst>
              <a:gd name="adj" fmla="val 50000"/>
            </a:avLst>
          </a:prstGeom>
          <a:solidFill xmlns:a="http://schemas.openxmlformats.org/drawingml/2006/main">
            <a:srgbClr val="5C8A6A"/>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762000" y="2514600"/>
            <a:ext cx="5588000" cy="1181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3400" b="1" i="0" dirty="0">
                <a:solidFill>
                  <a:srgbClr val="F8FAFC"/>
                </a:solidFill>
                <a:latin typeface="Georgia"/>
              </a:rPr>
              <a:t>Governing Cybersecurity Risk</a:t>
            </a:r>
            <a:endParaRPr lang="en-US" sz="3400"/>
          </a:p>
        </p:txBody>
      </p:sp>
      <p:sp>
        <p:nvSpPr>
          <p:cNvPr id="6" name="Subtitle"/>
          <p:cNvSpPr>
            <a:spLocks xmlns:a="http://schemas.openxmlformats.org/drawingml/2006/main" noGrp="1"/>
          </p:cNvSpPr>
          <p:nvPr/>
        </p:nvSpPr>
        <p:spPr>
          <a:xfrm xmlns:a="http://schemas.openxmlformats.org/drawingml/2006/main">
            <a:off x="762000" y="3822700"/>
            <a:ext cx="5588000" cy="736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000" b="0" i="0" dirty="0">
                <a:solidFill>
                  <a:srgbClr val="F8FAFC"/>
                </a:solidFill>
                <a:latin typeface="Aptos"/>
              </a:rPr>
              <a:t>An executive briefing on NIST Cybersecurity Framework 2.0.</a:t>
            </a:r>
            <a:endParaRPr lang="en-US" sz="2000"/>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6F4EE"/>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571500" y="584200"/>
            <a:ext cx="88900" cy="546100"/>
          </a:xfrm>
          <a:prstGeom xmlns:a="http://schemas.openxmlformats.org/drawingml/2006/main" prst="rect">
            <a:avLst/>
          </a:prstGeom>
          <a:solidFill xmlns:a="http://schemas.openxmlformats.org/drawingml/2006/main">
            <a:srgbClr val="173046"/>
          </a:solidFill>
          <a:ln xmlns:a="http://schemas.openxmlformats.org/drawingml/2006/main" w="12700">
            <a:noFill/>
          </a:ln>
        </p:spPr>
      </p:sp>
      <p:pic>
        <p:nvPicPr>
          <p:cNvPr id="4" name="Picture" descr="Connected enterprise technology infrastructure."/>
          <p:cNvPicPr>
            <a:picLocks xmlns:a="http://schemas.openxmlformats.org/drawingml/2006/main" noChangeAspect="1"/>
          </p:cNvPicPr>
          <p:nvPr/>
        </p:nvPicPr>
        <p:blipFill>
          <a:blip xmlns:r="http://schemas.openxmlformats.org/officeDocument/2006/relationships" xmlns:a="http://schemas.openxmlformats.org/drawingml/2006/main" r:embed="R5af0ecb185fe42cb" cstate="print"/>
          <a:stretch xmlns:a="http://schemas.openxmlformats.org/drawingml/2006/main">
            <a:fillRect/>
          </a:stretch>
        </p:blipFill>
        <p:spPr>
          <a:xfrm xmlns:a="http://schemas.openxmlformats.org/drawingml/2006/main">
            <a:off x="7569200" y="520700"/>
            <a:ext cx="3276600" cy="5829300"/>
          </a:xfrm>
          <a:prstGeom xmlns:a="http://schemas.openxmlformats.org/drawingml/2006/main" prst="roundRect">
            <a:avLst>
              <a:gd name="adj" fmla="val 2326"/>
            </a:avLst>
          </a:prstGeom>
          <a:effectLst xmlns:a="http://schemas.openxmlformats.org/drawingml/2006/main">
            <a:outerShdw blurRad="203200" dist="76200" dir="5400000" algn="ctr" rotWithShape="0">
              <a:srgbClr val="1C2834">
                <a:alpha val="14000"/>
              </a:srgbClr>
            </a:outerShdw>
          </a:effectLst>
        </p:spPr>
      </p:pic>
      <p:sp>
        <p:nvSpPr>
          <p:cNvPr id="5" name="Title"/>
          <p:cNvSpPr>
            <a:spLocks xmlns:a="http://schemas.openxmlformats.org/drawingml/2006/main" noGrp="1"/>
          </p:cNvSpPr>
          <p:nvPr/>
        </p:nvSpPr>
        <p:spPr>
          <a:xfrm xmlns:a="http://schemas.openxmlformats.org/drawingml/2006/main">
            <a:off x="762000" y="520700"/>
            <a:ext cx="5969000" cy="1435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800" b="1" i="0" dirty="0">
                <a:solidFill>
                  <a:srgbClr val="173046"/>
                </a:solidFill>
                <a:latin typeface="Georgia"/>
              </a:rPr>
              <a:t>CSF 2.0 gives leaders a common language for cybersecurity risk.</a:t>
            </a:r>
            <a:endParaRPr lang="en-US" sz="2800"/>
          </a:p>
        </p:txBody>
      </p:sp>
      <p:sp>
        <p:nvSpPr>
          <p:cNvPr id="6" name="Body"/>
          <p:cNvSpPr>
            <a:spLocks xmlns:a="http://schemas.openxmlformats.org/drawingml/2006/main" noGrp="1"/>
          </p:cNvSpPr>
          <p:nvPr/>
        </p:nvSpPr>
        <p:spPr>
          <a:xfrm xmlns:a="http://schemas.openxmlformats.org/drawingml/2006/main">
            <a:off x="762000" y="2108200"/>
            <a:ext cx="5969000" cy="15303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55636F"/>
                </a:solidFill>
                <a:latin typeface="Aptos"/>
              </a:rPr>
              <a:t>It helps the organisation understand, assess, prioritise, and communicate cybersecurity efforts alongside enterprise risks.</a:t>
            </a:r>
            <a:endParaRPr lang="en-US" sz="1800"/>
          </a:p>
          <a:p xmlns:a="http://schemas.openxmlformats.org/drawingml/2006/main">
            <a:pPr algn="l">
              <a:lnSpc>
                <a:spcPct val="104166"/>
              </a:lnSpc>
            </a:pPr>
            <a:r>
              <a:rPr lang="en-US" sz="1800" b="0" i="1" dirty="0">
                <a:solidFill>
                  <a:srgbClr val="866A39"/>
                </a:solidFill>
                <a:latin typeface="Aptos"/>
              </a:rPr>
              <a:t>Use outcomes to connect strategy, resources, and operational action.</a:t>
            </a:r>
            <a:endParaRPr lang="en-US" sz="1800"/>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6F4EE"/>
          </a:solidFill>
          <a:ln xmlns:a="http://schemas.openxmlformats.org/drawingml/2006/main" w="12700">
            <a:noFill/>
          </a:ln>
        </p:spPr>
      </p:sp>
      <p:pic>
        <p:nvPicPr>
          <p:cNvPr id="3" name="Picture" descr="Connected organizations across different sectors."/>
          <p:cNvPicPr>
            <a:picLocks xmlns:a="http://schemas.openxmlformats.org/drawingml/2006/main" noChangeAspect="1"/>
          </p:cNvPicPr>
          <p:nvPr/>
        </p:nvPicPr>
        <p:blipFill>
          <a:blip xmlns:r="http://schemas.openxmlformats.org/officeDocument/2006/relationships" xmlns:a="http://schemas.openxmlformats.org/drawingml/2006/main" r:embed="Rf9c371dad7194ef2" cstate="print"/>
          <a:stretch xmlns:a="http://schemas.openxmlformats.org/drawingml/2006/main">
            <a:fillRect/>
          </a:stretch>
        </p:blipFill>
        <p:spPr>
          <a:xfrm xmlns:a="http://schemas.openxmlformats.org/drawingml/2006/main">
            <a:off x="1289050" y="1625600"/>
            <a:ext cx="3835400" cy="3835400"/>
          </a:xfrm>
          <a:prstGeom xmlns:a="http://schemas.openxmlformats.org/drawingml/2006/main" prst="roundRect">
            <a:avLst>
              <a:gd name="adj" fmla="val 1987"/>
            </a:avLst>
          </a:prstGeom>
          <a:effectLst xmlns:a="http://schemas.openxmlformats.org/drawingml/2006/main">
            <a:outerShdw blurRad="203200" dist="76200" dir="5400000" algn="ctr" rotWithShape="0">
              <a:srgbClr val="1C2834">
                <a:alpha val="14000"/>
              </a:srgbClr>
            </a:outerShdw>
          </a:effectLst>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173046"/>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59055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173046"/>
                </a:solidFill>
                <a:latin typeface="Georgia"/>
              </a:rPr>
              <a:t>The framework is designed for every type of organisation.</a:t>
            </a:r>
            <a:endParaRPr lang="en-US" sz="2800"/>
          </a:p>
        </p:txBody>
      </p:sp>
      <p:sp>
        <p:nvSpPr>
          <p:cNvPr id="6" name="Content"/>
          <p:cNvSpPr>
            <a:spLocks xmlns:a="http://schemas.openxmlformats.org/drawingml/2006/main" noGrp="1"/>
          </p:cNvSpPr>
          <p:nvPr/>
        </p:nvSpPr>
        <p:spPr>
          <a:xfrm xmlns:a="http://schemas.openxmlformats.org/drawingml/2006/main">
            <a:off x="6477000" y="2286000"/>
            <a:ext cx="4826000" cy="2520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0DB"/>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173046"/>
                </a:solidFill>
                <a:latin typeface="Georgia"/>
              </a:rPr>
              <a:t>Flexible by design.</a:t>
            </a:r>
            <a:endParaRPr lang="en-US" sz="2200"/>
          </a:p>
          <a:p xmlns:a="http://schemas.openxmlformats.org/drawingml/2006/main">
            <a:pPr algn="l">
              <a:lnSpc>
                <a:spcPct val="104166"/>
              </a:lnSpc>
            </a:pPr>
            <a:r>
              <a:rPr lang="en-US" sz="1800" b="0" i="0" dirty="0">
                <a:solidFill>
                  <a:srgbClr val="1C2834"/>
                </a:solidFill>
                <a:latin typeface="Aptos"/>
              </a:rPr>
              <a:t>Industry, government, academia, and nonprofit organisations can tailor outcomes to their missions and unique risks.</a:t>
            </a:r>
            <a:endParaRPr lang="en-US" sz="1800"/>
          </a:p>
          <a:p xmlns:a="http://schemas.openxmlformats.org/drawingml/2006/main">
            <a:pPr algn="l">
              <a:lnSpc>
                <a:spcPct val="104166"/>
              </a:lnSpc>
            </a:pPr>
            <a:r>
              <a:rPr lang="en-US" sz="1800" b="0" i="0" dirty="0">
                <a:solidFill>
                  <a:srgbClr val="1C2834"/>
                </a:solidFill>
                <a:latin typeface="Aptos"/>
              </a:rPr>
              <a:t>The CSF does not impose one approach.</a:t>
            </a:r>
            <a:endParaRPr lang="en-US" sz="1800"/>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6F4EE"/>
          </a:solidFill>
          <a:ln xmlns:a="http://schemas.openxmlformats.org/drawingml/2006/main" w="12700">
            <a:noFill/>
          </a:ln>
        </p:spPr>
      </p:sp>
      <p:pic>
        <p:nvPicPr>
          <p:cNvPr id="3" name="Picture" descr="Six connected cybersecurity functions around a central governance hub."/>
          <p:cNvPicPr>
            <a:picLocks xmlns:a="http://schemas.openxmlformats.org/drawingml/2006/main" noChangeAspect="1"/>
          </p:cNvPicPr>
          <p:nvPr/>
        </p:nvPicPr>
        <p:blipFill>
          <a:blip xmlns:r="http://schemas.openxmlformats.org/officeDocument/2006/relationships" xmlns:a="http://schemas.openxmlformats.org/drawingml/2006/main" r:embed="R41a589498d924ef8" cstate="print"/>
          <a:stretch xmlns:a="http://schemas.openxmlformats.org/drawingml/2006/main">
            <a:fillRect/>
          </a:stretch>
        </p:blipFill>
        <p:spPr>
          <a:xfrm xmlns:a="http://schemas.openxmlformats.org/drawingml/2006/main">
            <a:off x="6813550" y="1625600"/>
            <a:ext cx="3835400" cy="3835400"/>
          </a:xfrm>
          <a:prstGeom xmlns:a="http://schemas.openxmlformats.org/drawingml/2006/main" prst="roundRect">
            <a:avLst>
              <a:gd name="adj" fmla="val 1987"/>
            </a:avLst>
          </a:prstGeom>
          <a:effectLst xmlns:a="http://schemas.openxmlformats.org/drawingml/2006/main">
            <a:outerShdw blurRad="203200" dist="76200" dir="5400000" algn="ctr" rotWithShape="0">
              <a:srgbClr val="1C2834">
                <a:alpha val="14000"/>
              </a:srgbClr>
            </a:outerShdw>
          </a:effectLst>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173046"/>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667385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173046"/>
                </a:solidFill>
                <a:latin typeface="Georgia"/>
              </a:rPr>
              <a:t>Six concurrent Functions organise cybersecurity outcomes.</a:t>
            </a:r>
            <a:endParaRPr lang="en-US" sz="2800"/>
          </a:p>
        </p:txBody>
      </p:sp>
      <p:sp>
        <p:nvSpPr>
          <p:cNvPr id="6" name="Content"/>
          <p:cNvSpPr>
            <a:spLocks xmlns:a="http://schemas.openxmlformats.org/drawingml/2006/main" noGrp="1"/>
          </p:cNvSpPr>
          <p:nvPr/>
        </p:nvSpPr>
        <p:spPr>
          <a:xfrm xmlns:a="http://schemas.openxmlformats.org/drawingml/2006/main">
            <a:off x="762000" y="2425700"/>
            <a:ext cx="4826000" cy="22352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0DB"/>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173046"/>
                </a:solidFill>
                <a:latin typeface="Georgia"/>
              </a:rPr>
              <a:t>Govern informs all.</a:t>
            </a:r>
            <a:endParaRPr lang="en-US" sz="2200"/>
          </a:p>
          <a:p xmlns:a="http://schemas.openxmlformats.org/drawingml/2006/main">
            <a:pPr algn="l">
              <a:lnSpc>
                <a:spcPct val="104166"/>
              </a:lnSpc>
            </a:pPr>
            <a:r>
              <a:rPr lang="en-US" sz="1800" b="0" i="0" dirty="0">
                <a:solidFill>
                  <a:srgbClr val="1C2834"/>
                </a:solidFill>
                <a:latin typeface="Aptos"/>
              </a:rPr>
              <a:t>Govern sits at the centre of Identify, Protect, Detect, Respond, and Recover.</a:t>
            </a:r>
            <a:endParaRPr lang="en-US" sz="1800"/>
          </a:p>
          <a:p xmlns:a="http://schemas.openxmlformats.org/drawingml/2006/main">
            <a:pPr algn="l">
              <a:lnSpc>
                <a:spcPct val="104166"/>
              </a:lnSpc>
            </a:pPr>
            <a:r>
              <a:rPr lang="en-US" sz="1800" b="0" i="0" dirty="0">
                <a:solidFill>
                  <a:srgbClr val="1C2834"/>
                </a:solidFill>
                <a:latin typeface="Aptos"/>
              </a:rPr>
              <a:t>Address all Functions together, not in sequence.</a:t>
            </a:r>
            <a:endParaRPr lang="en-US" sz="1800"/>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6F4EE"/>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173046"/>
          </a:solidFill>
          <a:ln xmlns:a="http://schemas.openxmlformats.org/drawingml/2006/main" w="12700">
            <a:noFill/>
          </a:ln>
        </p:spPr>
      </p:sp>
      <p:sp>
        <p:nvSpPr>
          <p:cNvPr id="4" name="IconCard1"/>
          <p:cNvSpPr>
            <a:spLocks xmlns:a="http://schemas.openxmlformats.org/drawingml/2006/main" noGrp="1"/>
          </p:cNvSpPr>
          <p:nvPr/>
        </p:nvSpPr>
        <p:spPr>
          <a:xfrm xmlns:a="http://schemas.openxmlformats.org/drawingml/2006/main">
            <a:off x="762000" y="1987550"/>
            <a:ext cx="3441700" cy="21209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0DB"/>
            </a:solidFill>
          </a:ln>
        </p:spPr>
      </p:sp>
      <p:sp>
        <p:nvSpPr>
          <p:cNvPr id="5" name="IconCard2"/>
          <p:cNvSpPr>
            <a:spLocks xmlns:a="http://schemas.openxmlformats.org/drawingml/2006/main" noGrp="1"/>
          </p:cNvSpPr>
          <p:nvPr/>
        </p:nvSpPr>
        <p:spPr>
          <a:xfrm xmlns:a="http://schemas.openxmlformats.org/drawingml/2006/main">
            <a:off x="4368800" y="1987550"/>
            <a:ext cx="3441700" cy="21209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0DB"/>
            </a:solidFill>
          </a:ln>
        </p:spPr>
      </p:sp>
      <p:sp>
        <p:nvSpPr>
          <p:cNvPr id="6" name="IconCard3"/>
          <p:cNvSpPr>
            <a:spLocks xmlns:a="http://schemas.openxmlformats.org/drawingml/2006/main" noGrp="1"/>
          </p:cNvSpPr>
          <p:nvPr/>
        </p:nvSpPr>
        <p:spPr>
          <a:xfrm xmlns:a="http://schemas.openxmlformats.org/drawingml/2006/main">
            <a:off x="7975600" y="1987550"/>
            <a:ext cx="3441700" cy="21209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0DB"/>
            </a:solidFill>
          </a:ln>
        </p:spPr>
      </p:sp>
      <p:sp>
        <p:nvSpPr>
          <p:cNvPr id="7" name="IconCard4"/>
          <p:cNvSpPr>
            <a:spLocks xmlns:a="http://schemas.openxmlformats.org/drawingml/2006/main" noGrp="1"/>
          </p:cNvSpPr>
          <p:nvPr/>
        </p:nvSpPr>
        <p:spPr>
          <a:xfrm xmlns:a="http://schemas.openxmlformats.org/drawingml/2006/main">
            <a:off x="762000" y="4273550"/>
            <a:ext cx="3441700" cy="21209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0DB"/>
            </a:solidFill>
          </a:ln>
        </p:spPr>
      </p:sp>
      <p:sp>
        <p:nvSpPr>
          <p:cNvPr id="8" name="IconCard5"/>
          <p:cNvSpPr>
            <a:spLocks xmlns:a="http://schemas.openxmlformats.org/drawingml/2006/main" noGrp="1"/>
          </p:cNvSpPr>
          <p:nvPr/>
        </p:nvSpPr>
        <p:spPr>
          <a:xfrm xmlns:a="http://schemas.openxmlformats.org/drawingml/2006/main">
            <a:off x="4368800" y="4273550"/>
            <a:ext cx="3441700" cy="21209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0DB"/>
            </a:solidFill>
          </a:ln>
        </p:spPr>
      </p:sp>
      <p:sp>
        <p:nvSpPr>
          <p:cNvPr id="9" name="Title"/>
          <p:cNvSpPr>
            <a:spLocks xmlns:a="http://schemas.openxmlformats.org/drawingml/2006/main" noGrp="1"/>
          </p:cNvSpPr>
          <p:nvPr/>
        </p:nvSpPr>
        <p:spPr>
          <a:xfrm xmlns:a="http://schemas.openxmlformats.org/drawingml/2006/main">
            <a:off x="952500" y="520700"/>
            <a:ext cx="612775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173046"/>
                </a:solidFill>
                <a:latin typeface="Georgia"/>
              </a:rPr>
              <a:t>Govern turns unique risks into organisational direction.</a:t>
            </a:r>
            <a:endParaRPr lang="en-US" sz="2800"/>
          </a:p>
        </p:txBody>
      </p:sp>
      <p:sp>
        <p:nvSpPr>
          <p:cNvPr id="10" name="Icon1"/>
          <p:cNvSpPr>
            <a:spLocks xmlns:a="http://schemas.openxmlformats.org/drawingml/2006/main" noGrp="1"/>
          </p:cNvSpPr>
          <p:nvPr/>
        </p:nvSpPr>
        <p:spPr>
          <a:xfrm xmlns:a="http://schemas.openxmlformats.org/drawingml/2006/main">
            <a:off x="939800" y="2114550"/>
            <a:ext cx="3086100" cy="4508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173046"/>
                </a:solidFill>
                <a:latin typeface="Georgia"/>
              </a:rPr>
              <a:t>◉︎</a:t>
            </a:r>
            <a:endParaRPr lang="en-US" sz="2200"/>
          </a:p>
        </p:txBody>
      </p:sp>
      <p:sp>
        <p:nvSpPr>
          <p:cNvPr id="11" name="IconItem1"/>
          <p:cNvSpPr>
            <a:spLocks xmlns:a="http://schemas.openxmlformats.org/drawingml/2006/main" noGrp="1"/>
          </p:cNvSpPr>
          <p:nvPr/>
        </p:nvSpPr>
        <p:spPr>
          <a:xfrm xmlns:a="http://schemas.openxmlformats.org/drawingml/2006/main">
            <a:off x="939800" y="2616200"/>
            <a:ext cx="3086100" cy="13398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1" i="0" dirty="0">
                <a:solidFill>
                  <a:srgbClr val="173046"/>
                </a:solidFill>
                <a:latin typeface="Georgia"/>
              </a:rPr>
              <a:t>Organisational context.</a:t>
            </a:r>
            <a:endParaRPr lang="en-US" sz="1800"/>
          </a:p>
          <a:p xmlns:a="http://schemas.openxmlformats.org/drawingml/2006/main">
            <a:pPr algn="l">
              <a:lnSpc>
                <a:spcPct val="104166"/>
              </a:lnSpc>
            </a:pPr>
            <a:r>
              <a:rPr lang="en-US" sz="1400" b="0" i="0" dirty="0">
                <a:solidFill>
                  <a:srgbClr val="1C2834"/>
                </a:solidFill>
                <a:latin typeface="Aptos"/>
              </a:rPr>
              <a:t>Understand mission, stakeholders, dependencies, and requirements.</a:t>
            </a:r>
            <a:endParaRPr lang="en-US" sz="1400"/>
          </a:p>
        </p:txBody>
      </p:sp>
      <p:sp>
        <p:nvSpPr>
          <p:cNvPr id="12" name="Icon2"/>
          <p:cNvSpPr>
            <a:spLocks xmlns:a="http://schemas.openxmlformats.org/drawingml/2006/main" noGrp="1"/>
          </p:cNvSpPr>
          <p:nvPr/>
        </p:nvSpPr>
        <p:spPr>
          <a:xfrm xmlns:a="http://schemas.openxmlformats.org/drawingml/2006/main">
            <a:off x="4546600" y="2114550"/>
            <a:ext cx="3086100" cy="4508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173046"/>
                </a:solidFill>
                <a:latin typeface="Georgia"/>
              </a:rPr>
              <a:t>◈︎</a:t>
            </a:r>
            <a:endParaRPr lang="en-US" sz="2200"/>
          </a:p>
        </p:txBody>
      </p:sp>
      <p:sp>
        <p:nvSpPr>
          <p:cNvPr id="13" name="IconItem2"/>
          <p:cNvSpPr>
            <a:spLocks xmlns:a="http://schemas.openxmlformats.org/drawingml/2006/main" noGrp="1"/>
          </p:cNvSpPr>
          <p:nvPr/>
        </p:nvSpPr>
        <p:spPr>
          <a:xfrm xmlns:a="http://schemas.openxmlformats.org/drawingml/2006/main">
            <a:off x="4546600" y="2616200"/>
            <a:ext cx="3086100" cy="13398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1" i="0" dirty="0">
                <a:solidFill>
                  <a:srgbClr val="173046"/>
                </a:solidFill>
                <a:latin typeface="Georgia"/>
              </a:rPr>
              <a:t>Risk strategy.</a:t>
            </a:r>
            <a:endParaRPr lang="en-US" sz="1800"/>
          </a:p>
          <a:p xmlns:a="http://schemas.openxmlformats.org/drawingml/2006/main">
            <a:pPr algn="l">
              <a:lnSpc>
                <a:spcPct val="104166"/>
              </a:lnSpc>
            </a:pPr>
            <a:r>
              <a:rPr lang="en-US" sz="1400" b="0" i="0" dirty="0">
                <a:solidFill>
                  <a:srgbClr val="1C2834"/>
                </a:solidFill>
                <a:latin typeface="Aptos"/>
              </a:rPr>
              <a:t>Set objectives, appetite, tolerance, and response options.</a:t>
            </a:r>
            <a:endParaRPr lang="en-US" sz="1400"/>
          </a:p>
        </p:txBody>
      </p:sp>
      <p:sp>
        <p:nvSpPr>
          <p:cNvPr id="14" name="Icon3"/>
          <p:cNvSpPr>
            <a:spLocks xmlns:a="http://schemas.openxmlformats.org/drawingml/2006/main" noGrp="1"/>
          </p:cNvSpPr>
          <p:nvPr/>
        </p:nvSpPr>
        <p:spPr>
          <a:xfrm xmlns:a="http://schemas.openxmlformats.org/drawingml/2006/main">
            <a:off x="8153400" y="2114550"/>
            <a:ext cx="3086100" cy="4508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173046"/>
                </a:solidFill>
                <a:latin typeface="Georgia"/>
              </a:rPr>
              <a:t>◌︎</a:t>
            </a:r>
            <a:endParaRPr lang="en-US" sz="2200"/>
          </a:p>
        </p:txBody>
      </p:sp>
      <p:sp>
        <p:nvSpPr>
          <p:cNvPr id="15" name="IconItem3"/>
          <p:cNvSpPr>
            <a:spLocks xmlns:a="http://schemas.openxmlformats.org/drawingml/2006/main" noGrp="1"/>
          </p:cNvSpPr>
          <p:nvPr/>
        </p:nvSpPr>
        <p:spPr>
          <a:xfrm xmlns:a="http://schemas.openxmlformats.org/drawingml/2006/main">
            <a:off x="8153400" y="2616200"/>
            <a:ext cx="3086100" cy="13398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1" i="0" dirty="0">
                <a:solidFill>
                  <a:srgbClr val="173046"/>
                </a:solidFill>
                <a:latin typeface="Georgia"/>
              </a:rPr>
              <a:t>Accountability.</a:t>
            </a:r>
            <a:endParaRPr lang="en-US" sz="1800"/>
          </a:p>
          <a:p xmlns:a="http://schemas.openxmlformats.org/drawingml/2006/main">
            <a:pPr algn="l">
              <a:lnSpc>
                <a:spcPct val="104166"/>
              </a:lnSpc>
            </a:pPr>
            <a:r>
              <a:rPr lang="en-US" sz="1400" b="0" i="0" dirty="0">
                <a:solidFill>
                  <a:srgbClr val="1C2834"/>
                </a:solidFill>
                <a:latin typeface="Aptos"/>
              </a:rPr>
              <a:t>Establish roles, responsibilities, authorities, and resources.</a:t>
            </a:r>
            <a:endParaRPr lang="en-US" sz="1400"/>
          </a:p>
        </p:txBody>
      </p:sp>
      <p:sp>
        <p:nvSpPr>
          <p:cNvPr id="16" name="Icon4"/>
          <p:cNvSpPr>
            <a:spLocks xmlns:a="http://schemas.openxmlformats.org/drawingml/2006/main" noGrp="1"/>
          </p:cNvSpPr>
          <p:nvPr/>
        </p:nvSpPr>
        <p:spPr>
          <a:xfrm xmlns:a="http://schemas.openxmlformats.org/drawingml/2006/main">
            <a:off x="939800" y="4400550"/>
            <a:ext cx="3086100" cy="4508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173046"/>
                </a:solidFill>
                <a:latin typeface="Georgia"/>
              </a:rPr>
              <a:t>▣</a:t>
            </a:r>
            <a:endParaRPr lang="en-US" sz="2200"/>
          </a:p>
        </p:txBody>
      </p:sp>
      <p:sp>
        <p:nvSpPr>
          <p:cNvPr id="17" name="IconItem4"/>
          <p:cNvSpPr>
            <a:spLocks xmlns:a="http://schemas.openxmlformats.org/drawingml/2006/main" noGrp="1"/>
          </p:cNvSpPr>
          <p:nvPr/>
        </p:nvSpPr>
        <p:spPr>
          <a:xfrm xmlns:a="http://schemas.openxmlformats.org/drawingml/2006/main">
            <a:off x="939800" y="4902200"/>
            <a:ext cx="3086100" cy="13398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1" i="0" dirty="0">
                <a:solidFill>
                  <a:srgbClr val="173046"/>
                </a:solidFill>
                <a:latin typeface="Georgia"/>
              </a:rPr>
              <a:t>Policy and oversight.</a:t>
            </a:r>
            <a:endParaRPr lang="en-US" sz="1800"/>
          </a:p>
          <a:p xmlns:a="http://schemas.openxmlformats.org/drawingml/2006/main">
            <a:pPr algn="l">
              <a:lnSpc>
                <a:spcPct val="104166"/>
              </a:lnSpc>
            </a:pPr>
            <a:r>
              <a:rPr lang="en-US" sz="1400" b="0" i="0" dirty="0">
                <a:solidFill>
                  <a:srgbClr val="1C2834"/>
                </a:solidFill>
                <a:latin typeface="Aptos"/>
              </a:rPr>
              <a:t>Communicate, enforce, review, and adjust direction.</a:t>
            </a:r>
            <a:endParaRPr lang="en-US" sz="1400"/>
          </a:p>
        </p:txBody>
      </p:sp>
      <p:sp>
        <p:nvSpPr>
          <p:cNvPr id="18" name="Icon5"/>
          <p:cNvSpPr>
            <a:spLocks xmlns:a="http://schemas.openxmlformats.org/drawingml/2006/main" noGrp="1"/>
          </p:cNvSpPr>
          <p:nvPr/>
        </p:nvSpPr>
        <p:spPr>
          <a:xfrm xmlns:a="http://schemas.openxmlformats.org/drawingml/2006/main">
            <a:off x="4546600" y="4400550"/>
            <a:ext cx="3086100" cy="4508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173046"/>
                </a:solidFill>
                <a:latin typeface="Georgia"/>
              </a:rPr>
              <a:t>⇄</a:t>
            </a:r>
            <a:endParaRPr lang="en-US" sz="2200"/>
          </a:p>
        </p:txBody>
      </p:sp>
      <p:sp>
        <p:nvSpPr>
          <p:cNvPr id="19" name="IconItem5"/>
          <p:cNvSpPr>
            <a:spLocks xmlns:a="http://schemas.openxmlformats.org/drawingml/2006/main" noGrp="1"/>
          </p:cNvSpPr>
          <p:nvPr/>
        </p:nvSpPr>
        <p:spPr>
          <a:xfrm xmlns:a="http://schemas.openxmlformats.org/drawingml/2006/main">
            <a:off x="4546600" y="4902200"/>
            <a:ext cx="3086100" cy="133985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1" i="0" dirty="0">
                <a:solidFill>
                  <a:srgbClr val="173046"/>
                </a:solidFill>
                <a:latin typeface="Georgia"/>
              </a:rPr>
              <a:t>Supply chain risk.</a:t>
            </a:r>
            <a:endParaRPr lang="en-US" sz="1800"/>
          </a:p>
          <a:p xmlns:a="http://schemas.openxmlformats.org/drawingml/2006/main">
            <a:pPr algn="l">
              <a:lnSpc>
                <a:spcPct val="104166"/>
              </a:lnSpc>
            </a:pPr>
            <a:r>
              <a:rPr lang="en-US" sz="1400" b="0" i="0" dirty="0">
                <a:solidFill>
                  <a:srgbClr val="1C2834"/>
                </a:solidFill>
                <a:latin typeface="Aptos"/>
              </a:rPr>
              <a:t>Manage supplier and third-party cybersecurity exposure.</a:t>
            </a:r>
            <a:endParaRPr lang="en-US" sz="1400"/>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6F4EE"/>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173046"/>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559435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173046"/>
                </a:solidFill>
                <a:latin typeface="Georgia"/>
              </a:rPr>
              <a:t>Leaders should test whether governance is actionable.</a:t>
            </a:r>
            <a:endParaRPr lang="en-US" sz="2800"/>
          </a:p>
        </p:txBody>
      </p:sp>
      <p:sp>
        <p:nvSpPr>
          <p:cNvPr id="5" name="Body"/>
          <p:cNvSpPr>
            <a:spLocks xmlns:a="http://schemas.openxmlformats.org/drawingml/2006/main" noGrp="1"/>
          </p:cNvSpPr>
          <p:nvPr/>
        </p:nvSpPr>
        <p:spPr>
          <a:xfrm xmlns:a="http://schemas.openxmlformats.org/drawingml/2006/main">
            <a:off x="952500" y="3460750"/>
            <a:ext cx="10160000" cy="1244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1800" b="0" i="0" dirty="0">
                <a:solidFill>
                  <a:srgbClr val="55636F"/>
                </a:solidFill>
                <a:latin typeface="Aptos"/>
              </a:rPr>
              <a:t>Ask whether risk objectives, appetite, tolerance, accountability, resources, policy, oversight, and supply chain risk management are established and communicated.</a:t>
            </a:r>
            <a:endParaRPr lang="en-US" sz="1800"/>
          </a:p>
          <a:p xmlns:a="http://schemas.openxmlformats.org/drawingml/2006/main">
            <a:pPr algn="l">
              <a:lnSpc>
                <a:spcPct val="104166"/>
              </a:lnSpc>
            </a:pPr>
            <a:r>
              <a:rPr lang="en-US" sz="1800" b="0" i="1" dirty="0">
                <a:solidFill>
                  <a:srgbClr val="866A39"/>
                </a:solidFill>
                <a:latin typeface="Aptos"/>
              </a:rPr>
              <a:t>Expect answers in the organisation’s own risk-management terms.</a:t>
            </a:r>
            <a:endParaRPr lang="en-US" sz="1800"/>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6F4EE"/>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173046"/>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643890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173046"/>
                </a:solidFill>
                <a:latin typeface="Georgia"/>
              </a:rPr>
              <a:t>Ask teams for evidence that risk decisions reach operations.</a:t>
            </a:r>
            <a:endParaRPr lang="en-US" sz="2800"/>
          </a:p>
        </p:txBody>
      </p:sp>
      <p:sp>
        <p:nvSpPr>
          <p:cNvPr id="5" name="Bullets"/>
          <p:cNvSpPr>
            <a:spLocks xmlns:a="http://schemas.openxmlformats.org/drawingml/2006/main" noGrp="1"/>
          </p:cNvSpPr>
          <p:nvPr/>
        </p:nvSpPr>
        <p:spPr>
          <a:xfrm xmlns:a="http://schemas.openxmlformats.org/drawingml/2006/main">
            <a:off x="952500" y="3219450"/>
            <a:ext cx="10160000" cy="172720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0DB"/>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000" b="0" i="0" dirty="0">
                <a:solidFill>
                  <a:srgbClr val="1C2834"/>
                </a:solidFill>
                <a:latin typeface="Aptos"/>
              </a:rPr>
              <a:t>• Mission: What objectives and services are critical?</a:t>
            </a:r>
            <a:endParaRPr lang="en-US" sz="2000"/>
          </a:p>
          <a:p xmlns:a="http://schemas.openxmlformats.org/drawingml/2006/main">
            <a:pPr algn="l">
              <a:lnSpc>
                <a:spcPct val="104166"/>
              </a:lnSpc>
            </a:pPr>
            <a:r>
              <a:rPr lang="en-US" sz="2000" b="0" i="0" dirty="0">
                <a:solidFill>
                  <a:srgbClr val="1C2834"/>
                </a:solidFill>
                <a:latin typeface="Aptos"/>
              </a:rPr>
              <a:t>• Risk: How are risks calculated, prioritised, and tracked?</a:t>
            </a:r>
            <a:endParaRPr lang="en-US" sz="2000"/>
          </a:p>
          <a:p xmlns:a="http://schemas.openxmlformats.org/drawingml/2006/main">
            <a:pPr algn="l">
              <a:lnSpc>
                <a:spcPct val="104166"/>
              </a:lnSpc>
            </a:pPr>
            <a:r>
              <a:rPr lang="en-US" sz="2000" b="0" i="0" dirty="0">
                <a:solidFill>
                  <a:srgbClr val="1C2834"/>
                </a:solidFill>
                <a:latin typeface="Aptos"/>
              </a:rPr>
              <a:t>• Resources: Are resources commensurate with the risk strategy?</a:t>
            </a:r>
            <a:endParaRPr lang="en-US" sz="2000"/>
          </a:p>
          <a:p xmlns:a="http://schemas.openxmlformats.org/drawingml/2006/main">
            <a:pPr algn="l">
              <a:lnSpc>
                <a:spcPct val="104166"/>
              </a:lnSpc>
            </a:pPr>
            <a:r>
              <a:rPr lang="en-US" sz="2000" b="0" i="0" dirty="0">
                <a:solidFill>
                  <a:srgbClr val="1C2834"/>
                </a:solidFill>
                <a:latin typeface="Aptos"/>
              </a:rPr>
              <a:t>• Oversight: How are performance results used to adjust strategy?</a:t>
            </a:r>
            <a:endParaRPr lang="en-US" sz="2000"/>
          </a:p>
        </p:txBody>
      </p:sp>
    </p:spTree>
  </p:cSld>
  <p:clrMapOvr>
    <a:masterClrMapping xmlns:a="http://schemas.openxmlformats.org/drawingml/2006/main"/>
  </p:clrMapOvr>
</p:sld>
</file>

<file path=ppt/slides/slide8.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6F4EE"/>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173046"/>
          </a:solidFill>
          <a:ln xmlns:a="http://schemas.openxmlformats.org/drawingml/2006/main" w="12700">
            <a:noFill/>
          </a:ln>
        </p:spPr>
      </p:sp>
      <p:sp>
        <p:nvSpPr>
          <p:cNvPr id="4" name="Title"/>
          <p:cNvSpPr>
            <a:spLocks xmlns:a="http://schemas.openxmlformats.org/drawingml/2006/main" noGrp="1"/>
          </p:cNvSpPr>
          <p:nvPr/>
        </p:nvSpPr>
        <p:spPr>
          <a:xfrm xmlns:a="http://schemas.openxmlformats.org/drawingml/2006/main">
            <a:off x="952500" y="520700"/>
            <a:ext cx="749935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173046"/>
                </a:solidFill>
                <a:latin typeface="Georgia"/>
              </a:rPr>
              <a:t>Profiles show the gap between today’s posture and desired outcomes.</a:t>
            </a:r>
            <a:endParaRPr lang="en-US" sz="2800"/>
          </a:p>
        </p:txBody>
      </p:sp>
      <p:sp>
        <p:nvSpPr>
          <p:cNvPr id="5" name="Column1"/>
          <p:cNvSpPr>
            <a:spLocks xmlns:a="http://schemas.openxmlformats.org/drawingml/2006/main" noGrp="1"/>
          </p:cNvSpPr>
          <p:nvPr/>
        </p:nvSpPr>
        <p:spPr>
          <a:xfrm xmlns:a="http://schemas.openxmlformats.org/drawingml/2006/main">
            <a:off x="762000" y="3054350"/>
            <a:ext cx="5238750" cy="20256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0DB"/>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900" b="1" i="0" dirty="0">
                <a:solidFill>
                  <a:srgbClr val="173046"/>
                </a:solidFill>
                <a:latin typeface="Georgia"/>
              </a:rPr>
              <a:t>Current Profile</a:t>
            </a:r>
            <a:endParaRPr lang="en-US" sz="2900"/>
          </a:p>
          <a:p xmlns:a="http://schemas.openxmlformats.org/drawingml/2006/main">
            <a:pPr algn="l">
              <a:lnSpc>
                <a:spcPct val="104166"/>
              </a:lnSpc>
            </a:pPr>
            <a:r>
              <a:rPr lang="en-US" sz="2300" b="0" i="0" dirty="0">
                <a:solidFill>
                  <a:srgbClr val="1C2834"/>
                </a:solidFill>
                <a:latin typeface="Aptos"/>
              </a:rPr>
              <a:t>Describes outcomes currently achieved or being attempted.</a:t>
            </a:r>
            <a:endParaRPr lang="en-US" sz="2300"/>
          </a:p>
        </p:txBody>
      </p:sp>
      <p:sp>
        <p:nvSpPr>
          <p:cNvPr id="6" name="Column2"/>
          <p:cNvSpPr>
            <a:spLocks xmlns:a="http://schemas.openxmlformats.org/drawingml/2006/main" noGrp="1"/>
          </p:cNvSpPr>
          <p:nvPr/>
        </p:nvSpPr>
        <p:spPr>
          <a:xfrm xmlns:a="http://schemas.openxmlformats.org/drawingml/2006/main">
            <a:off x="6191250" y="3054350"/>
            <a:ext cx="5238750" cy="20256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0DB"/>
            </a:solidFill>
          </a:ln>
        </p:spPr>
        <p:txBody>
          <a:bodyPr xmlns:a="http://schemas.openxmlformats.org/drawingml/2006/main" wrap="square" anchor="t"/>
          <a:lstStyle xmlns:a="http://schemas.openxmlformats.org/drawingml/2006/main"/>
          <a:p xmlns:a="http://schemas.openxmlformats.org/drawingml/2006/main">
            <a:pPr algn="l">
              <a:lnSpc>
                <a:spcPct val="104166"/>
              </a:lnSpc>
            </a:pPr>
            <a:r>
              <a:rPr lang="en-US" sz="2900" b="1" i="0" dirty="0">
                <a:solidFill>
                  <a:srgbClr val="173046"/>
                </a:solidFill>
                <a:latin typeface="Georgia"/>
              </a:rPr>
              <a:t>Target Profile</a:t>
            </a:r>
            <a:endParaRPr lang="en-US" sz="2900"/>
          </a:p>
          <a:p xmlns:a="http://schemas.openxmlformats.org/drawingml/2006/main">
            <a:pPr algn="l">
              <a:lnSpc>
                <a:spcPct val="104166"/>
              </a:lnSpc>
            </a:pPr>
            <a:r>
              <a:rPr lang="en-US" sz="2300" b="0" i="0" dirty="0">
                <a:solidFill>
                  <a:srgbClr val="1C2834"/>
                </a:solidFill>
                <a:latin typeface="Aptos"/>
              </a:rPr>
              <a:t>Prioritises desired outcomes for risk management objectives.</a:t>
            </a:r>
            <a:endParaRPr lang="en-US" sz="2300"/>
          </a:p>
        </p:txBody>
      </p:sp>
    </p:spTree>
  </p:cSld>
  <p:clrMapOvr>
    <a:masterClrMapping xmlns:a="http://schemas.openxmlformats.org/drawingml/2006/main"/>
  </p:clrMapOvr>
</p:sld>
</file>

<file path=ppt/slides/slide9.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6F4EE"/>
          </a:solidFill>
          <a:ln xmlns:a="http://schemas.openxmlformats.org/drawingml/2006/main" w="12700">
            <a:noFill/>
          </a:ln>
        </p:spPr>
      </p:sp>
      <p:pic>
        <p:nvPicPr>
          <p:cNvPr id="3" name="Picture" descr="Progression of cybersecurity governance and management rigor."/>
          <p:cNvPicPr>
            <a:picLocks xmlns:a="http://schemas.openxmlformats.org/drawingml/2006/main" noChangeAspect="1"/>
          </p:cNvPicPr>
          <p:nvPr/>
        </p:nvPicPr>
        <p:blipFill>
          <a:blip xmlns:r="http://schemas.openxmlformats.org/officeDocument/2006/relationships" xmlns:a="http://schemas.openxmlformats.org/drawingml/2006/main" r:embed="Rb72f4f6f8da8480a" cstate="print"/>
          <a:stretch xmlns:a="http://schemas.openxmlformats.org/drawingml/2006/main">
            <a:fillRect/>
          </a:stretch>
        </p:blipFill>
        <p:spPr>
          <a:xfrm xmlns:a="http://schemas.openxmlformats.org/drawingml/2006/main">
            <a:off x="1289050" y="1625600"/>
            <a:ext cx="3835400" cy="3835400"/>
          </a:xfrm>
          <a:prstGeom xmlns:a="http://schemas.openxmlformats.org/drawingml/2006/main" prst="roundRect">
            <a:avLst>
              <a:gd name="adj" fmla="val 1987"/>
            </a:avLst>
          </a:prstGeom>
          <a:effectLst xmlns:a="http://schemas.openxmlformats.org/drawingml/2006/main">
            <a:outerShdw blurRad="203200" dist="76200" dir="5400000" algn="ctr" rotWithShape="0">
              <a:srgbClr val="1C2834">
                <a:alpha val="14000"/>
              </a:srgbClr>
            </a:outerShdw>
          </a:effectLst>
        </p:spPr>
      </p:pic>
      <p:sp>
        <p:nvSpPr>
          <p:cNvPr id="4" name="AccentBar"/>
          <p:cNvSpPr>
            <a:spLocks xmlns:a="http://schemas.openxmlformats.org/drawingml/2006/main" noGrp="1"/>
          </p:cNvSpPr>
          <p:nvPr/>
        </p:nvSpPr>
        <p:spPr>
          <a:xfrm xmlns:a="http://schemas.openxmlformats.org/drawingml/2006/main">
            <a:off x="698500" y="584200"/>
            <a:ext cx="88900" cy="546100"/>
          </a:xfrm>
          <a:prstGeom xmlns:a="http://schemas.openxmlformats.org/drawingml/2006/main" prst="rect">
            <a:avLst/>
          </a:prstGeom>
          <a:solidFill xmlns:a="http://schemas.openxmlformats.org/drawingml/2006/main">
            <a:srgbClr val="173046"/>
          </a:solidFill>
          <a:ln xmlns:a="http://schemas.openxmlformats.org/drawingml/2006/main" w="12700">
            <a:noFill/>
          </a:ln>
        </p:spPr>
      </p:sp>
      <p:sp>
        <p:nvSpPr>
          <p:cNvPr id="5" name="Title"/>
          <p:cNvSpPr>
            <a:spLocks xmlns:a="http://schemas.openxmlformats.org/drawingml/2006/main" noGrp="1"/>
          </p:cNvSpPr>
          <p:nvPr/>
        </p:nvSpPr>
        <p:spPr>
          <a:xfrm xmlns:a="http://schemas.openxmlformats.org/drawingml/2006/main">
            <a:off x="952500" y="520700"/>
            <a:ext cx="6381750" cy="9906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800" b="1" i="0" dirty="0">
                <a:solidFill>
                  <a:srgbClr val="173046"/>
                </a:solidFill>
                <a:latin typeface="Georgia"/>
              </a:rPr>
              <a:t>Tiers characterise the rigor of risk governance and management.</a:t>
            </a:r>
            <a:endParaRPr lang="en-US" sz="2800"/>
          </a:p>
        </p:txBody>
      </p:sp>
      <p:sp>
        <p:nvSpPr>
          <p:cNvPr id="6" name="Content"/>
          <p:cNvSpPr>
            <a:spLocks xmlns:a="http://schemas.openxmlformats.org/drawingml/2006/main" noGrp="1"/>
          </p:cNvSpPr>
          <p:nvPr/>
        </p:nvSpPr>
        <p:spPr>
          <a:xfrm xmlns:a="http://schemas.openxmlformats.org/drawingml/2006/main">
            <a:off x="6477000" y="2286000"/>
            <a:ext cx="4826000" cy="2520950"/>
          </a:xfrm>
          <a:prstGeom xmlns:a="http://schemas.openxmlformats.org/drawingml/2006/main" prst="roundRect">
            <a:avLst/>
          </a:prstGeom>
          <a:solidFill xmlns:a="http://schemas.openxmlformats.org/drawingml/2006/main">
            <a:srgbClr val="FFFFFF"/>
          </a:solidFill>
          <a:ln xmlns:a="http://schemas.openxmlformats.org/drawingml/2006/main" w="12700">
            <a:solidFill>
              <a:srgbClr val="E0E0DB"/>
            </a:solidFill>
          </a:ln>
        </p:spPr>
        <p:txBody>
          <a:bodyPr xmlns:a="http://schemas.openxmlformats.org/drawingml/2006/main" wrap="square" anchor="ctr"/>
          <a:lstStyle xmlns:a="http://schemas.openxmlformats.org/drawingml/2006/main"/>
          <a:p xmlns:a="http://schemas.openxmlformats.org/drawingml/2006/main">
            <a:pPr algn="l">
              <a:lnSpc>
                <a:spcPct val="104166"/>
              </a:lnSpc>
            </a:pPr>
            <a:r>
              <a:rPr lang="en-US" sz="2200" b="1" i="0" dirty="0">
                <a:solidFill>
                  <a:srgbClr val="173046"/>
                </a:solidFill>
                <a:latin typeface="Georgia"/>
              </a:rPr>
              <a:t>Four characterisations.</a:t>
            </a:r>
            <a:endParaRPr lang="en-US" sz="2200"/>
          </a:p>
          <a:p xmlns:a="http://schemas.openxmlformats.org/drawingml/2006/main">
            <a:pPr algn="l">
              <a:lnSpc>
                <a:spcPct val="104166"/>
              </a:lnSpc>
            </a:pPr>
            <a:r>
              <a:rPr lang="en-US" sz="1800" b="0" i="0" dirty="0">
                <a:solidFill>
                  <a:srgbClr val="1C2834"/>
                </a:solidFill>
                <a:latin typeface="Aptos"/>
              </a:rPr>
              <a:t>Partial, Risk Informed, Repeatable, and Adaptive describe progression from ad hoc practices to continuous improvement.</a:t>
            </a:r>
            <a:endParaRPr lang="en-US" sz="1800"/>
          </a:p>
          <a:p xmlns:a="http://schemas.openxmlformats.org/drawingml/2006/main">
            <a:pPr algn="l">
              <a:lnSpc>
                <a:spcPct val="104166"/>
              </a:lnSpc>
            </a:pPr>
            <a:r>
              <a:rPr lang="en-US" sz="1800" b="0" i="0" dirty="0">
                <a:solidFill>
                  <a:srgbClr val="1C2834"/>
                </a:solidFill>
                <a:latin typeface="Aptos"/>
              </a:rPr>
              <a:t>Choose rigor that fits risk and organisational context.</a:t>
            </a:r>
            <a:endParaRPr lang="en-US" sz="1800"/>
          </a:p>
        </p:txBody>
      </p:sp>
    </p:spTree>
  </p:cSld>
  <p:clrMapOvr>
    <a:masterClrMapping xmlns:a="http://schemas.openxmlformats.org/drawingml/2006/main"/>
  </p:clrMapOvr>
</p:sld>
</file>

<file path=ppt/slides/slide10.xml><?xml version="1.0" encoding="utf-8"?>
<p:sld xmlns:p="http://schemas.openxmlformats.org/presentationml/2006/main">
  <p:cSld>
    <p:spTree>
      <p:nvGrpSpPr>
        <p:cNvPr id="1" name=""/>
        <p:cNvGrpSpPr/>
        <p:nvPr/>
      </p:nvGrpSpPr>
      <p:grpSpPr>
        <a:xfrm xmlns:a="http://schemas.openxmlformats.org/drawingml/2006/main">
          <a:off x="0" y="0"/>
          <a:ext cx="0" cy="0"/>
          <a:chOff x="0" y="0"/>
          <a:chExt cx="0" cy="0"/>
        </a:xfrm>
      </p:grpSpPr>
      <p:sp>
        <p:nvSpPr>
          <p:cNvPr id="2" name="Background"/>
          <p:cNvSpPr>
            <a:spLocks xmlns:a="http://schemas.openxmlformats.org/drawingml/2006/main" noGrp="1"/>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73046"/>
          </a:solidFill>
          <a:ln xmlns:a="http://schemas.openxmlformats.org/drawingml/2006/main" w="12700">
            <a:noFill/>
          </a:ln>
        </p:spPr>
      </p:sp>
      <p:sp>
        <p:nvSpPr>
          <p:cNvPr id="3" name="AccentBar"/>
          <p:cNvSpPr>
            <a:spLocks xmlns:a="http://schemas.openxmlformats.org/drawingml/2006/main" noGrp="1"/>
          </p:cNvSpPr>
          <p:nvPr/>
        </p:nvSpPr>
        <p:spPr>
          <a:xfrm xmlns:a="http://schemas.openxmlformats.org/drawingml/2006/main">
            <a:off x="0" y="0"/>
            <a:ext cx="12192000" cy="152400"/>
          </a:xfrm>
          <a:prstGeom xmlns:a="http://schemas.openxmlformats.org/drawingml/2006/main" prst="rect">
            <a:avLst/>
          </a:prstGeom>
          <a:solidFill xmlns:a="http://schemas.openxmlformats.org/drawingml/2006/main">
            <a:srgbClr val="5C8A6A"/>
          </a:solidFill>
          <a:ln xmlns:a="http://schemas.openxmlformats.org/drawingml/2006/main" w="12700">
            <a:noFill/>
          </a:ln>
        </p:spPr>
      </p:sp>
      <p:sp>
        <p:nvSpPr>
          <p:cNvPr id="4" name="Headline"/>
          <p:cNvSpPr>
            <a:spLocks xmlns:a="http://schemas.openxmlformats.org/drawingml/2006/main" noGrp="1"/>
          </p:cNvSpPr>
          <p:nvPr/>
        </p:nvSpPr>
        <p:spPr>
          <a:xfrm xmlns:a="http://schemas.openxmlformats.org/drawingml/2006/main">
            <a:off x="1397000" y="1206500"/>
            <a:ext cx="9398000" cy="7620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3400" b="1" i="0" dirty="0">
                <a:solidFill>
                  <a:srgbClr val="F8FAFC"/>
                </a:solidFill>
                <a:latin typeface="Georgia"/>
              </a:rPr>
              <a:t>Ask for the profile.</a:t>
            </a:r>
            <a:endParaRPr lang="en-US" sz="3400"/>
          </a:p>
        </p:txBody>
      </p:sp>
      <p:sp>
        <p:nvSpPr>
          <p:cNvPr id="5" name="Message"/>
          <p:cNvSpPr>
            <a:spLocks xmlns:a="http://schemas.openxmlformats.org/drawingml/2006/main" noGrp="1"/>
          </p:cNvSpPr>
          <p:nvPr/>
        </p:nvSpPr>
        <p:spPr>
          <a:xfrm xmlns:a="http://schemas.openxmlformats.org/drawingml/2006/main">
            <a:off x="1651000" y="2095500"/>
            <a:ext cx="8890000" cy="673100"/>
          </a:xfrm>
          <a:prstGeom xmlns:a="http://schemas.openxmlformats.org/drawingml/2006/main" prst="rect">
            <a:avLst/>
          </a:prstGeom>
          <a:noFill xmlns:a="http://schemas.openxmlformats.org/drawingml/2006/main"/>
          <a:ln xmlns:a="http://schemas.openxmlformats.org/drawingml/2006/main" w="12700">
            <a:noFill/>
          </a:ln>
        </p:spPr>
        <p:txBody>
          <a:bodyPr xmlns:a="http://schemas.openxmlformats.org/drawingml/2006/main" wrap="square" anchor="ctr"/>
          <a:lstStyle xmlns:a="http://schemas.openxmlformats.org/drawingml/2006/main"/>
          <a:p xmlns:a="http://schemas.openxmlformats.org/drawingml/2006/main">
            <a:pPr algn="ctr">
              <a:lnSpc>
                <a:spcPct val="104166"/>
              </a:lnSpc>
            </a:pPr>
            <a:r>
              <a:rPr lang="en-US" sz="1800" b="0" i="0" dirty="0">
                <a:solidFill>
                  <a:srgbClr val="CBD5E1"/>
                </a:solidFill>
                <a:latin typeface="Aptos"/>
              </a:rPr>
              <a:t>Request Current and Target Profiles, gaps, action plan, and Tier context.</a:t>
            </a:r>
            <a:endParaRPr lang="en-US" sz="1800"/>
          </a:p>
        </p:txBody>
      </p:sp>
    </p:spTree>
  </p:cSld>
  <p:clrMapOvr>
    <a:masterClrMapping xmlns:a="http://schemas.openxmlformats.org/drawingml/2006/main"/>
  </p:clrMapOvr>
</p:sld>
</file>

<file path=ppt/theme/theme1.xml><?xml version="1.0" encoding="utf-8"?>
<a:theme xmlns:a="http://schemas.openxmlformats.org/drawingml/2006/main" name="BrandTheme">
  <a:themeElements>
    <a:clrScheme name="BrandColours">
      <a:dk1>
        <a:srgbClr val="1C2834"/>
      </a:dk1>
      <a:lt1>
        <a:srgbClr val="F6F4EE"/>
      </a:lt1>
      <a:dk2>
        <a:srgbClr val="173046"/>
      </a:dk2>
      <a:lt2>
        <a:srgbClr val="8A6D3B"/>
      </a:lt2>
      <a:accent1>
        <a:srgbClr val="173046"/>
      </a:accent1>
      <a:accent2>
        <a:srgbClr val="8A6D3B"/>
      </a:accent2>
      <a:accent3>
        <a:srgbClr val="173046"/>
      </a:accent3>
      <a:accent4>
        <a:srgbClr val="F6F4EE"/>
      </a:accent4>
      <a:accent5>
        <a:srgbClr val="1C2834"/>
      </a:accent5>
      <a:accent6>
        <a:srgbClr val="173046"/>
      </a:accent6>
      <a:hlink>
        <a:srgbClr val="8A6D3B"/>
      </a:hlink>
      <a:folHlink>
        <a:srgbClr val="173046"/>
      </a:folHlink>
    </a:clrScheme>
    <a:fontScheme name="BrandFonts">
      <a:majorFont>
        <a:latin typeface="Georgia"/>
        <a:ea typeface=""/>
        <a:cs typeface=""/>
      </a:majorFont>
      <a:minorFont>
        <a:latin typeface="Aptos"/>
        <a:ea typeface=""/>
        <a:cs typeface=""/>
      </a:minorFont>
    </a:fontScheme>
    <a:fmtScheme name="BrandFormats">
      <a:fillStyleLst>
        <a:solidFill>
          <a:schemeClr val="phClr"/>
        </a:solidFill>
        <a:solidFill>
          <a:schemeClr val="accent1"/>
        </a:solidFill>
        <a:solidFill>
          <a:schemeClr val="accent2"/>
        </a:solidFill>
      </a:fillStyleLst>
      <a:lnStyleLst>
        <a:ln w="9525" cap="flat" cmpd="sng" algn="ctr">
          <a:solidFill>
            <a:schemeClr val="phClr"/>
          </a:solidFill>
        </a:ln>
        <a:ln w="25400" cap="flat" cmpd="sng" algn="ctr">
          <a:solidFill>
            <a:schemeClr val="phClr"/>
          </a:solidFill>
        </a:ln>
        <a:ln w="38100" cap="flat" cmpd="sng" algn="ctr">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accent1"/>
        </a:solidFill>
        <a:solidFill>
          <a:schemeClr val="accent2"/>
        </a:solidFill>
      </a:bgFillStyleLst>
    </a:fmtScheme>
  </a:themeElements>
  <a:objectDefaults/>
  <a:extraClrSchemeLst/>
</a:theme>
</file>