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e7968a6b2cd64423" /></Relationships>
</file>

<file path=ppt/presentation.xml><?xml version="1.0" encoding="utf-8"?>
<p:presentation xmlns:p="http://schemas.openxmlformats.org/presentationml/2006/main">
  <p:sldMasterIdLst>
    <p:sldMasterId xmlns:r="http://schemas.openxmlformats.org/officeDocument/2006/relationships" id="2147483648" r:id="R6dff5f9cd8714511"/>
  </p:sldMasterIdLst>
  <p:sldIdLst>
    <p:sldId xmlns:r="http://schemas.openxmlformats.org/officeDocument/2006/relationships" id="256" r:id="Rfedb8c6d6bce45a1"/>
    <p:sldId xmlns:r="http://schemas.openxmlformats.org/officeDocument/2006/relationships" id="257" r:id="R04bc570d56cb4102"/>
    <p:sldId xmlns:r="http://schemas.openxmlformats.org/officeDocument/2006/relationships" id="258" r:id="R9bd59656df814c02"/>
    <p:sldId xmlns:r="http://schemas.openxmlformats.org/officeDocument/2006/relationships" id="259" r:id="R4ecc7207fe19477b"/>
    <p:sldId xmlns:r="http://schemas.openxmlformats.org/officeDocument/2006/relationships" id="260" r:id="R61b17572b13a4051"/>
    <p:sldId xmlns:r="http://schemas.openxmlformats.org/officeDocument/2006/relationships" id="261" r:id="R9f6d18f5c1544e2a"/>
    <p:sldId xmlns:r="http://schemas.openxmlformats.org/officeDocument/2006/relationships" id="262" r:id="Rc549fdaa9a884d14"/>
    <p:sldId xmlns:r="http://schemas.openxmlformats.org/officeDocument/2006/relationships" id="263" r:id="R966498457faf4df4"/>
    <p:sldId xmlns:r="http://schemas.openxmlformats.org/officeDocument/2006/relationships" id="264" r:id="R8af8de66787b43e1"/>
    <p:sldId xmlns:r="http://schemas.openxmlformats.org/officeDocument/2006/relationships" id="265" r:id="R5b791f90e2904bfa"/>
    <p:sldId xmlns:r="http://schemas.openxmlformats.org/officeDocument/2006/relationships" id="266" r:id="R3e8e07a3347244b4"/>
    <p:sldId xmlns:r="http://schemas.openxmlformats.org/officeDocument/2006/relationships" id="267" r:id="R9e1eed08d9354c48"/>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6dff5f9cd8714511" /><Relationship Type="http://schemas.openxmlformats.org/officeDocument/2006/relationships/theme" Target="theme/theme1.xml" Id="R53c7b38978b34b45" /><Relationship Type="http://schemas.openxmlformats.org/officeDocument/2006/relationships/notesMaster" Target="notesMasters/notesMaster1.xml" Id="Rf25b30c971e841e7" /><Relationship Type="http://schemas.openxmlformats.org/officeDocument/2006/relationships/slide" Target="slides/slide1.xml" Id="Rfedb8c6d6bce45a1" /><Relationship Type="http://schemas.openxmlformats.org/officeDocument/2006/relationships/slide" Target="slides/slide2.xml" Id="R04bc570d56cb4102" /><Relationship Type="http://schemas.openxmlformats.org/officeDocument/2006/relationships/slide" Target="slides/slide3.xml" Id="R9bd59656df814c02" /><Relationship Type="http://schemas.openxmlformats.org/officeDocument/2006/relationships/slide" Target="slides/slide4.xml" Id="R4ecc7207fe19477b" /><Relationship Type="http://schemas.openxmlformats.org/officeDocument/2006/relationships/slide" Target="slides/slide5.xml" Id="R61b17572b13a4051" /><Relationship Type="http://schemas.openxmlformats.org/officeDocument/2006/relationships/slide" Target="slides/slide6.xml" Id="R9f6d18f5c1544e2a" /><Relationship Type="http://schemas.openxmlformats.org/officeDocument/2006/relationships/slide" Target="slides/slide7.xml" Id="Rc549fdaa9a884d14" /><Relationship Type="http://schemas.openxmlformats.org/officeDocument/2006/relationships/slide" Target="slides/slide8.xml" Id="R966498457faf4df4" /><Relationship Type="http://schemas.openxmlformats.org/officeDocument/2006/relationships/slide" Target="slides/slide9.xml" Id="R8af8de66787b43e1" /><Relationship Type="http://schemas.openxmlformats.org/officeDocument/2006/relationships/slide" Target="slides/slide10.xml" Id="R5b791f90e2904bfa" /><Relationship Type="http://schemas.openxmlformats.org/officeDocument/2006/relationships/slide" Target="slides/slide11.xml" Id="R3e8e07a3347244b4" /><Relationship Type="http://schemas.openxmlformats.org/officeDocument/2006/relationships/slide" Target="slides/slide12.xml" Id="R9e1eed08d9354c48" /></Relationships>
</file>

<file path=ppt/notesMasters/_rels/notesMaster1.xml.rels><?xml version="1.0" encoding="utf-8"?><Relationships xmlns="http://schemas.openxmlformats.org/package/2006/relationships"><Relationship Type="http://schemas.openxmlformats.org/officeDocument/2006/relationships/theme" Target="../theme/theme1.xml" Id="Rb6d7ab58655e455e" /></Relationships>
</file>

<file path=ppt/notesMasters/notesMaster1.xml><?xml version="1.0" encoding="utf-8"?>
<p:notesMaster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endParaRPr lang="en-US"/>
          </a:p>
        </p:txBody>
      </p:sp>
    </p:spTree>
  </p:cSld>
  <p:clrMap bg1="lt1" tx1="dk1" bg2="lt2" tx2="dk2" accent1="accent1" accent2="accent2" accent3="accent3" accent4="accent4" accent5="accent5" accent6="accent6" hlink="hlink" folHlink="folHlink"/>
  <p:notesStyle>
    <a:lvl1pPr xmlns:a="http://schemas.openxmlformats.org/drawingml/2006/main"/>
  </p:notesStyle>
</p:notesMaster>
</file>

<file path=ppt/notesSlides/_rels/notesSlide1.xml.rels><?xml version="1.0" encoding="utf-8"?><Relationships xmlns="http://schemas.openxmlformats.org/package/2006/relationships"><Relationship Type="http://schemas.openxmlformats.org/officeDocument/2006/relationships/notesMaster" Target="../notesMasters/notesMaster1.xml" Id="Rb795daaabab346fc" /><Relationship Type="http://schemas.openxmlformats.org/officeDocument/2006/relationships/slide" Target="../slides/slide2.xml" Id="R384c7d647ed547b8" /></Relationships>
</file>

<file path=ppt/notesSlides/_rels/notesSlide2.xml.rels><?xml version="1.0" encoding="utf-8"?><Relationships xmlns="http://schemas.openxmlformats.org/package/2006/relationships"><Relationship Type="http://schemas.openxmlformats.org/officeDocument/2006/relationships/notesMaster" Target="../notesMasters/notesMaster1.xml" Id="Rb7709c21046c4e8a" /><Relationship Type="http://schemas.openxmlformats.org/officeDocument/2006/relationships/slide" Target="../slides/slide3.xml" Id="Red389327e7384107" /></Relationships>
</file>

<file path=ppt/notesSlides/_rels/notesSlide3.xml.rels><?xml version="1.0" encoding="utf-8"?><Relationships xmlns="http://schemas.openxmlformats.org/package/2006/relationships"><Relationship Type="http://schemas.openxmlformats.org/officeDocument/2006/relationships/notesMaster" Target="../notesMasters/notesMaster1.xml" Id="Rb6ccca43eb8c4cf6" /><Relationship Type="http://schemas.openxmlformats.org/officeDocument/2006/relationships/slide" Target="../slides/slide4.xml" Id="R4154f56cc28849fd" /></Relationships>
</file>

<file path=ppt/notesSlides/_rels/notesSlide4.xml.rels><?xml version="1.0" encoding="utf-8"?><Relationships xmlns="http://schemas.openxmlformats.org/package/2006/relationships"><Relationship Type="http://schemas.openxmlformats.org/officeDocument/2006/relationships/notesMaster" Target="../notesMasters/notesMaster1.xml" Id="R1042f9bf301a46be" /><Relationship Type="http://schemas.openxmlformats.org/officeDocument/2006/relationships/slide" Target="../slides/slide5.xml" Id="Rf2dc9dbdffcf417a" /></Relationships>
</file>

<file path=ppt/notesSlides/_rels/notesSlide5.xml.rels><?xml version="1.0" encoding="utf-8"?><Relationships xmlns="http://schemas.openxmlformats.org/package/2006/relationships"><Relationship Type="http://schemas.openxmlformats.org/officeDocument/2006/relationships/notesMaster" Target="../notesMasters/notesMaster1.xml" Id="R0671078a18854b6f" /><Relationship Type="http://schemas.openxmlformats.org/officeDocument/2006/relationships/slide" Target="../slides/slide6.xml" Id="Rf7c3517bd0fc4d85" /></Relationships>
</file>

<file path=ppt/notesSlides/_rels/notesSlide6.xml.rels><?xml version="1.0" encoding="utf-8"?><Relationships xmlns="http://schemas.openxmlformats.org/package/2006/relationships"><Relationship Type="http://schemas.openxmlformats.org/officeDocument/2006/relationships/notesMaster" Target="../notesMasters/notesMaster1.xml" Id="R77b30e01daa44ec8" /><Relationship Type="http://schemas.openxmlformats.org/officeDocument/2006/relationships/slide" Target="../slides/slide7.xml" Id="Rc5cdf8fda89940d6" /></Relationships>
</file>

<file path=ppt/notesSlides/_rels/notesSlide7.xml.rels><?xml version="1.0" encoding="utf-8"?><Relationships xmlns="http://schemas.openxmlformats.org/package/2006/relationships"><Relationship Type="http://schemas.openxmlformats.org/officeDocument/2006/relationships/notesMaster" Target="../notesMasters/notesMaster1.xml" Id="R1d835c62348e441a" /><Relationship Type="http://schemas.openxmlformats.org/officeDocument/2006/relationships/slide" Target="../slides/slide8.xml" Id="R020a5f9ac5824316" /></Relationships>
</file>

<file path=ppt/notesSlides/_rels/notesSlide8.xml.rels><?xml version="1.0" encoding="utf-8"?><Relationships xmlns="http://schemas.openxmlformats.org/package/2006/relationships"><Relationship Type="http://schemas.openxmlformats.org/officeDocument/2006/relationships/notesMaster" Target="../notesMasters/notesMaster1.xml" Id="Rdbf13579623f4df0" /><Relationship Type="http://schemas.openxmlformats.org/officeDocument/2006/relationships/slide" Target="../slides/slide9.xml" Id="Re2542b6a64934042" /></Relationships>
</file>

<file path=ppt/notesSlides/_rels/notesSlide9.xml.rels><?xml version="1.0" encoding="utf-8"?><Relationships xmlns="http://schemas.openxmlformats.org/package/2006/relationships"><Relationship Type="http://schemas.openxmlformats.org/officeDocument/2006/relationships/notesMaster" Target="../notesMasters/notesMaster1.xml" Id="R4180212d47ea4378" /><Relationship Type="http://schemas.openxmlformats.org/officeDocument/2006/relationships/slide" Target="../slides/slide10.xml" Id="R76be5213f21a4846" /></Relationships>
</file>

<file path=ppt/notesSlides/_rels/notesSlide10.xml.rels><?xml version="1.0" encoding="utf-8"?><Relationships xmlns="http://schemas.openxmlformats.org/package/2006/relationships"><Relationship Type="http://schemas.openxmlformats.org/officeDocument/2006/relationships/notesMaster" Target="../notesMasters/notesMaster1.xml" Id="Re703711f23fb49ab" /><Relationship Type="http://schemas.openxmlformats.org/officeDocument/2006/relationships/slide" Target="../slides/slide11.xml" Id="R5f6665eb761f4f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This conversation starts with the customer information already present in the business. It then uses the FTC’s practical guidance to frame security priorities, and ends with a focused first step.</a:t>
            </a:r>
            <a:endParaRPr 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Small businesses often need personal information to fill orders, meet payroll, and perform other business functions. That information can include names, Social Security numbers, credit card data, and other account information. The FTC explains that if sensitive data falls into the wrong hands, it can lead to fraud, identity theft, or similar harms.</a:t>
            </a:r>
            <a:endParaRPr lang="en-US"/>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FTC’s two guides organize the conversation around five foundational plan principles and ten lessons drawn from FTC cases. The Start with Security guide notes that these lessons come from more than 50 law enforcement actions announced at the time of publication.</a:t>
            </a:r>
            <a:endParaRPr lang="en-US"/>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A sound data security plan begins with knowing where personal information is stored and how it moves through the business. The FTC then recommends keeping only what is needed, protecting what remains, securely disposing of what is no longer needed, and preparing for incidents.</a:t>
            </a:r>
            <a:endParaRPr lang="en-US"/>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FTC’s guidance emphasizes reducing exposure before adding controls. Do not collect personal information that is not needed. Keep information only for a legitimate business need. Use fictitious information for training or development when real information is unnecessary. Limit employee access according to job needs.</a:t>
            </a:r>
            <a:endParaRPr lang="en-US"/>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FTC recommends strong authentication procedures, including complex and unique passwords. Credentials should not be stored in clear text. Multi-factor authentication can provide additional protection. Businesses should also limit repeated unsuccessful login attempts and test authentication mechanisms for common vulnerabilities.</a:t>
            </a:r>
            <a:endParaRPr lang="en-US"/>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Sensitive information requires protection both while stored and while transmitted. The FTC recommends industry-tested and accepted methods, proper configuration, and security throughout the data lifecycle. Network segmentation can isolate sensitive information, while intrusion detection, log monitoring, and traffic monitoring can help identify suspicious activity.</a:t>
            </a:r>
            <a:endParaRPr lang="en-US"/>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Remote access creates additional considerations because network security is only as strong as the endpoint with remote access. The FTC recommends appropriate endpoint security, encryption, and sensible restrictions on third-party access. Service providers should be selected with security in mind, bound by written expectations, and monitored for compliance.</a:t>
            </a:r>
            <a:endParaRPr lang="en-US"/>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FTC guidance covers security beyond the network. Secure development includes training engineers, following platform guidance, testing privacy features, and testing for common vulnerabilities. Physical protections include locked storage, protected devices, safe transport, and secure disposal of paper and media.</a:t>
            </a:r>
            <a:endParaRPr lang="en-US"/>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Security is an ongoing process rather than a one-time activity. The FTC recommends updating and patching third-party software, maintaining a process for receiving and addressing vulnerability reports, and preparing a response plan. For an incident, disconnect compromised computers, investigate promptly, close vulnerabilities, and consider required notifications.</a:t>
            </a:r>
            <a:endParaRPr lang="en-US"/>
          </a:p>
        </p:txBody>
      </p:sp>
    </p:spTree>
  </p:cSld>
  <p:clrMapOvr>
    <a:masterClrMapping xmlns:a="http://schemas.openxmlformats.org/drawingml/2006/main"/>
  </p:clrMapOvr>
</p:notes>
</file>

<file path=ppt/slideLayouts/_rels/slideLayout1.xml.rels><?xml version="1.0" encoding="utf-8"?><Relationships xmlns="http://schemas.openxmlformats.org/package/2006/relationships"><Relationship Type="http://schemas.openxmlformats.org/officeDocument/2006/relationships/slideMaster" Target="../slideMasters/slideMaster1.xml" Id="R45bdac1031b84b2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a0ad097df9e74ca4" /><Relationship Type="http://schemas.openxmlformats.org/officeDocument/2006/relationships/theme" Target="../theme/theme1.xml" Id="Rf4360825eb8949f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ad097df9e74ca4"/>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9c68e9aa87cf4e8b" /><Relationship Type="http://schemas.openxmlformats.org/officeDocument/2006/relationships/image" Target="../media/image.png" Id="Rac79c12ca2294308" /></Relationships>
</file>

<file path=ppt/slides/_rels/slide2.xml.rels><?xml version="1.0" encoding="utf-8"?><Relationships xmlns="http://schemas.openxmlformats.org/package/2006/relationships"><Relationship Type="http://schemas.openxmlformats.org/officeDocument/2006/relationships/slideLayout" Target="../slideLayouts/slideLayout1.xml" Id="R3f58a595e1b14e7a" /><Relationship Type="http://schemas.openxmlformats.org/officeDocument/2006/relationships/notesSlide" Target="../notesSlides/notesSlide1.xml" Id="Rc23140a34e9f41f8" /></Relationships>
</file>

<file path=ppt/slides/_rels/slide3.xml.rels><?xml version="1.0" encoding="utf-8"?><Relationships xmlns="http://schemas.openxmlformats.org/package/2006/relationships"><Relationship Type="http://schemas.openxmlformats.org/officeDocument/2006/relationships/slideLayout" Target="../slideLayouts/slideLayout1.xml" Id="R9eec54952a5d4de4" /><Relationship Type="http://schemas.openxmlformats.org/officeDocument/2006/relationships/image" Target="../media/image2.png" Id="Rab89c6996ae148ff" /><Relationship Type="http://schemas.openxmlformats.org/officeDocument/2006/relationships/notesSlide" Target="../notesSlides/notesSlide2.xml" Id="R5f5d2de6f27442e2" /></Relationships>
</file>

<file path=ppt/slides/_rels/slide4.xml.rels><?xml version="1.0" encoding="utf-8"?><Relationships xmlns="http://schemas.openxmlformats.org/package/2006/relationships"><Relationship Type="http://schemas.openxmlformats.org/officeDocument/2006/relationships/slideLayout" Target="../slideLayouts/slideLayout1.xml" Id="Rb6392322f7f44271" /><Relationship Type="http://schemas.openxmlformats.org/officeDocument/2006/relationships/notesSlide" Target="../notesSlides/notesSlide3.xml" Id="R18c6971943b14810" /></Relationships>
</file>

<file path=ppt/slides/_rels/slide5.xml.rels><?xml version="1.0" encoding="utf-8"?><Relationships xmlns="http://schemas.openxmlformats.org/package/2006/relationships"><Relationship Type="http://schemas.openxmlformats.org/officeDocument/2006/relationships/slideLayout" Target="../slideLayouts/slideLayout1.xml" Id="R00b61fcf69334eda" /><Relationship Type="http://schemas.openxmlformats.org/officeDocument/2006/relationships/image" Target="../media/image3.png" Id="Rb62fe782d27a4649" /><Relationship Type="http://schemas.openxmlformats.org/officeDocument/2006/relationships/notesSlide" Target="../notesSlides/notesSlide4.xml" Id="Rddbe010e4d894928" /></Relationships>
</file>

<file path=ppt/slides/_rels/slide6.xml.rels><?xml version="1.0" encoding="utf-8"?><Relationships xmlns="http://schemas.openxmlformats.org/package/2006/relationships"><Relationship Type="http://schemas.openxmlformats.org/officeDocument/2006/relationships/slideLayout" Target="../slideLayouts/slideLayout1.xml" Id="Rdeb909bb10664ec8" /><Relationship Type="http://schemas.openxmlformats.org/officeDocument/2006/relationships/notesSlide" Target="../notesSlides/notesSlide5.xml" Id="Ra87823a4e47341f2" /></Relationships>
</file>

<file path=ppt/slides/_rels/slide7.xml.rels><?xml version="1.0" encoding="utf-8"?><Relationships xmlns="http://schemas.openxmlformats.org/package/2006/relationships"><Relationship Type="http://schemas.openxmlformats.org/officeDocument/2006/relationships/slideLayout" Target="../slideLayouts/slideLayout1.xml" Id="Rec7131363cab4660" /><Relationship Type="http://schemas.openxmlformats.org/officeDocument/2006/relationships/image" Target="../media/image4.png" Id="Rbb99461459b24a14" /><Relationship Type="http://schemas.openxmlformats.org/officeDocument/2006/relationships/notesSlide" Target="../notesSlides/notesSlide6.xml" Id="R3b3fd673f835441e" /></Relationships>
</file>

<file path=ppt/slides/_rels/slide8.xml.rels><?xml version="1.0" encoding="utf-8"?><Relationships xmlns="http://schemas.openxmlformats.org/package/2006/relationships"><Relationship Type="http://schemas.openxmlformats.org/officeDocument/2006/relationships/slideLayout" Target="../slideLayouts/slideLayout1.xml" Id="R79062eb2bbb643c6" /><Relationship Type="http://schemas.openxmlformats.org/officeDocument/2006/relationships/notesSlide" Target="../notesSlides/notesSlide7.xml" Id="Rfcda9966353d48cd" /></Relationships>
</file>

<file path=ppt/slides/_rels/slide9.xml.rels><?xml version="1.0" encoding="utf-8"?><Relationships xmlns="http://schemas.openxmlformats.org/package/2006/relationships"><Relationship Type="http://schemas.openxmlformats.org/officeDocument/2006/relationships/slideLayout" Target="../slideLayouts/slideLayout1.xml" Id="Rda9bbae3f53c4b3c" /><Relationship Type="http://schemas.openxmlformats.org/officeDocument/2006/relationships/image" Target="../media/image5.png" Id="R55a527d463194130" /><Relationship Type="http://schemas.openxmlformats.org/officeDocument/2006/relationships/notesSlide" Target="../notesSlides/notesSlide8.xml" Id="Rfc2903c813954468" /></Relationships>
</file>

<file path=ppt/slides/_rels/slide10.xml.rels><?xml version="1.0" encoding="utf-8"?><Relationships xmlns="http://schemas.openxmlformats.org/package/2006/relationships"><Relationship Type="http://schemas.openxmlformats.org/officeDocument/2006/relationships/slideLayout" Target="../slideLayouts/slideLayout1.xml" Id="R4420782aafa14b4e" /><Relationship Type="http://schemas.openxmlformats.org/officeDocument/2006/relationships/notesSlide" Target="../notesSlides/notesSlide9.xml" Id="R606b7659b0864729" /></Relationships>
</file>

<file path=ppt/slides/_rels/slide11.xml.rels><?xml version="1.0" encoding="utf-8"?><Relationships xmlns="http://schemas.openxmlformats.org/package/2006/relationships"><Relationship Type="http://schemas.openxmlformats.org/officeDocument/2006/relationships/slideLayout" Target="../slideLayouts/slideLayout1.xml" Id="R915b67fa8f384061" /><Relationship Type="http://schemas.openxmlformats.org/officeDocument/2006/relationships/image" Target="../media/image6.png" Id="Ra54ad7155517409e" /><Relationship Type="http://schemas.openxmlformats.org/officeDocument/2006/relationships/notesSlide" Target="../notesSlides/notesSlide10.xml" Id="R216965f001b145e9" /></Relationships>
</file>

<file path=ppt/slides/_rels/slide12.xml.rels><?xml version="1.0" encoding="utf-8"?><Relationships xmlns="http://schemas.openxmlformats.org/package/2006/relationships"><Relationship Type="http://schemas.openxmlformats.org/officeDocument/2006/relationships/slideLayout" Target="../slideLayouts/slideLayout1.xml" Id="R75707875300447cf"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2158FF"/>
          </a:solidFill>
          <a:ln xmlns:a="http://schemas.openxmlformats.org/drawingml/2006/main" w="12700">
            <a:noFill/>
          </a:ln>
        </p:spPr>
      </p:sp>
      <p:pic>
        <p:nvPicPr>
          <p:cNvPr id="3" name="CoverImage" descr="Small business owner reviewing customer information securely."/>
          <p:cNvPicPr>
            <a:picLocks xmlns:a="http://schemas.openxmlformats.org/drawingml/2006/main" noChangeAspect="1"/>
          </p:cNvPicPr>
          <p:nvPr/>
        </p:nvPicPr>
        <p:blipFill>
          <a:blip xmlns:r="http://schemas.openxmlformats.org/officeDocument/2006/relationships" xmlns:a="http://schemas.openxmlformats.org/drawingml/2006/main" r:embed="Rac79c12ca2294308" cstate="print"/>
          <a:stretch xmlns:a="http://schemas.openxmlformats.org/drawingml/2006/main">
            <a:fillRect/>
          </a:stretch>
        </p:blipFill>
        <p:spPr>
          <a:xfrm xmlns:a="http://schemas.openxmlformats.org/drawingml/2006/main">
            <a:off x="6883400" y="755650"/>
            <a:ext cx="4635500" cy="5346700"/>
          </a:xfrm>
          <a:prstGeom xmlns:a="http://schemas.openxmlformats.org/drawingml/2006/main" prst="roundRect">
            <a:avLst>
              <a:gd name="adj" fmla="val 3288"/>
            </a:avLst>
          </a:prstGeom>
          <a:effectLst xmlns:a="http://schemas.openxmlformats.org/drawingml/2006/main">
            <a:outerShdw blurRad="203200" dist="76200" dir="5400000" algn="ctr" rotWithShape="0">
              <a:srgbClr val="1F2635">
                <a:alpha val="14000"/>
              </a:srgbClr>
            </a:outerShdw>
          </a:effectLst>
        </p:spPr>
      </p:pic>
      <p:sp>
        <p:nvSpPr>
          <p:cNvPr id="4" name="CoverRule"/>
          <p:cNvSpPr>
            <a:spLocks xmlns:a="http://schemas.openxmlformats.org/drawingml/2006/main" noGrp="1"/>
          </p:cNvSpPr>
          <p:nvPr/>
        </p:nvSpPr>
        <p:spPr>
          <a:xfrm xmlns:a="http://schemas.openxmlformats.org/drawingml/2006/main">
            <a:off x="762000" y="2298700"/>
            <a:ext cx="609600" cy="38100"/>
          </a:xfrm>
          <a:prstGeom xmlns:a="http://schemas.openxmlformats.org/drawingml/2006/main" prst="roundRect">
            <a:avLst>
              <a:gd name="adj" fmla="val 50000"/>
            </a:avLst>
          </a:prstGeom>
          <a:solidFill xmlns:a="http://schemas.openxmlformats.org/drawingml/2006/main">
            <a:srgbClr val="FFCB68"/>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762000" y="2514600"/>
            <a:ext cx="5588000" cy="1181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3400" b="1" i="0" dirty="0">
                <a:solidFill>
                  <a:srgbClr val="F8FAFC"/>
                </a:solidFill>
                <a:latin typeface="Aptos Display"/>
              </a:rPr>
              <a:t>Customer Data Security</a:t>
            </a:r>
            <a:endParaRPr lang="en-US" sz="3400"/>
          </a:p>
        </p:txBody>
      </p:sp>
      <p:sp>
        <p:nvSpPr>
          <p:cNvPr id="6" name="Subtitle"/>
          <p:cNvSpPr>
            <a:spLocks xmlns:a="http://schemas.openxmlformats.org/drawingml/2006/main" noGrp="1"/>
          </p:cNvSpPr>
          <p:nvPr/>
        </p:nvSpPr>
        <p:spPr>
          <a:xfrm xmlns:a="http://schemas.openxmlformats.org/drawingml/2006/main">
            <a:off x="762000" y="3822700"/>
            <a:ext cx="5588000" cy="736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F8FAFC"/>
                </a:solidFill>
                <a:latin typeface="Aptos"/>
              </a:rPr>
              <a:t>A practical buyer conversation grounded in FTC guidance.</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Conversation</a:t>
            </a:r>
            <a:endParaRPr lang="en-US" sz="2800"/>
          </a:p>
        </p:txBody>
      </p:sp>
      <p:sp>
        <p:nvSpPr>
          <p:cNvPr id="5" name="Agenda1"/>
          <p:cNvSpPr>
            <a:spLocks xmlns:a="http://schemas.openxmlformats.org/drawingml/2006/main" noGrp="1"/>
          </p:cNvSpPr>
          <p:nvPr/>
        </p:nvSpPr>
        <p:spPr>
          <a:xfrm xmlns:a="http://schemas.openxmlformats.org/drawingml/2006/main">
            <a:off x="762000" y="2603500"/>
            <a:ext cx="5251450" cy="1504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01</a:t>
            </a:r>
            <a:endParaRPr lang="en-US" sz="2200"/>
          </a:p>
          <a:p xmlns:a="http://schemas.openxmlformats.org/drawingml/2006/main">
            <a:pPr algn="l">
              <a:lnSpc>
                <a:spcPct val="104166"/>
              </a:lnSpc>
            </a:pPr>
            <a:r>
              <a:rPr lang="en-US" sz="2200" b="1" i="0" dirty="0">
                <a:solidFill>
                  <a:srgbClr val="B9411D"/>
                </a:solidFill>
                <a:latin typeface="Aptos Display"/>
              </a:rPr>
              <a:t>Your customer information.</a:t>
            </a:r>
            <a:endParaRPr lang="en-US" sz="2200"/>
          </a:p>
        </p:txBody>
      </p:sp>
      <p:sp>
        <p:nvSpPr>
          <p:cNvPr id="6" name="Agenda2"/>
          <p:cNvSpPr>
            <a:spLocks xmlns:a="http://schemas.openxmlformats.org/drawingml/2006/main" noGrp="1"/>
          </p:cNvSpPr>
          <p:nvPr/>
        </p:nvSpPr>
        <p:spPr>
          <a:xfrm xmlns:a="http://schemas.openxmlformats.org/drawingml/2006/main">
            <a:off x="6178550" y="2603500"/>
            <a:ext cx="5251450" cy="1504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02</a:t>
            </a:r>
            <a:endParaRPr lang="en-US" sz="2200"/>
          </a:p>
          <a:p xmlns:a="http://schemas.openxmlformats.org/drawingml/2006/main">
            <a:pPr algn="l">
              <a:lnSpc>
                <a:spcPct val="104166"/>
              </a:lnSpc>
            </a:pPr>
            <a:r>
              <a:rPr lang="en-US" sz="2200" b="1" i="0" dirty="0">
                <a:solidFill>
                  <a:srgbClr val="B9411D"/>
                </a:solidFill>
                <a:latin typeface="Aptos Display"/>
              </a:rPr>
              <a:t>The FTC security foundation.</a:t>
            </a:r>
            <a:endParaRPr lang="en-US" sz="2200"/>
          </a:p>
        </p:txBody>
      </p:sp>
      <p:sp>
        <p:nvSpPr>
          <p:cNvPr id="7" name="Agenda3"/>
          <p:cNvSpPr>
            <a:spLocks xmlns:a="http://schemas.openxmlformats.org/drawingml/2006/main" noGrp="1"/>
          </p:cNvSpPr>
          <p:nvPr/>
        </p:nvSpPr>
        <p:spPr>
          <a:xfrm xmlns:a="http://schemas.openxmlformats.org/drawingml/2006/main">
            <a:off x="762000" y="4273550"/>
            <a:ext cx="5251450" cy="1504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03</a:t>
            </a:r>
            <a:endParaRPr lang="en-US" sz="2200"/>
          </a:p>
          <a:p xmlns:a="http://schemas.openxmlformats.org/drawingml/2006/main">
            <a:pPr algn="l">
              <a:lnSpc>
                <a:spcPct val="104166"/>
              </a:lnSpc>
            </a:pPr>
            <a:r>
              <a:rPr lang="en-US" sz="2200" b="1" i="0" dirty="0">
                <a:solidFill>
                  <a:srgbClr val="B9411D"/>
                </a:solidFill>
                <a:latin typeface="Aptos Display"/>
              </a:rPr>
              <a:t>Practical protection priorities.</a:t>
            </a:r>
            <a:endParaRPr lang="en-US" sz="2200"/>
          </a:p>
        </p:txBody>
      </p:sp>
      <p:sp>
        <p:nvSpPr>
          <p:cNvPr id="8" name="Agenda4"/>
          <p:cNvSpPr>
            <a:spLocks xmlns:a="http://schemas.openxmlformats.org/drawingml/2006/main" noGrp="1"/>
          </p:cNvSpPr>
          <p:nvPr/>
        </p:nvSpPr>
        <p:spPr>
          <a:xfrm xmlns:a="http://schemas.openxmlformats.org/drawingml/2006/main">
            <a:off x="6178550" y="4273550"/>
            <a:ext cx="5251450" cy="1504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04</a:t>
            </a:r>
            <a:endParaRPr lang="en-US" sz="2200"/>
          </a:p>
          <a:p xmlns:a="http://schemas.openxmlformats.org/drawingml/2006/main">
            <a:pPr algn="l">
              <a:lnSpc>
                <a:spcPct val="104166"/>
              </a:lnSpc>
            </a:pPr>
            <a:r>
              <a:rPr lang="en-US" sz="2200" b="1" i="0" dirty="0">
                <a:solidFill>
                  <a:srgbClr val="B9411D"/>
                </a:solidFill>
                <a:latin typeface="Aptos Display"/>
              </a:rPr>
              <a:t>A sensible first step.</a:t>
            </a:r>
            <a:endParaRPr lang="en-US" sz="22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pic>
        <p:nvPicPr>
          <p:cNvPr id="3" name="Picture" descr="Business owner handling customer information in an office."/>
          <p:cNvPicPr>
            <a:picLocks xmlns:a="http://schemas.openxmlformats.org/drawingml/2006/main" noChangeAspect="1"/>
          </p:cNvPicPr>
          <p:nvPr/>
        </p:nvPicPr>
        <p:blipFill>
          <a:blip xmlns:r="http://schemas.openxmlformats.org/officeDocument/2006/relationships" xmlns:a="http://schemas.openxmlformats.org/drawingml/2006/main" r:embed="Rab89c6996ae148ff"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3974"/>
            </a:avLst>
          </a:prstGeom>
          <a:effectLst xmlns:a="http://schemas.openxmlformats.org/drawingml/2006/main">
            <a:outerShdw blurRad="203200" dist="76200" dir="5400000" algn="ctr" rotWithShape="0">
              <a:srgbClr val="1F2635">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4960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Customer information is essential—and worth protecting.</a:t>
            </a:r>
            <a:endParaRPr lang="en-US" sz="2800"/>
          </a:p>
        </p:txBody>
      </p:sp>
      <p:sp>
        <p:nvSpPr>
          <p:cNvPr id="6" name="Content"/>
          <p:cNvSpPr>
            <a:spLocks xmlns:a="http://schemas.openxmlformats.org/drawingml/2006/main" noGrp="1"/>
          </p:cNvSpPr>
          <p:nvPr/>
        </p:nvSpPr>
        <p:spPr>
          <a:xfrm xmlns:a="http://schemas.openxmlformats.org/drawingml/2006/main">
            <a:off x="6477000" y="2254250"/>
            <a:ext cx="4826000" cy="25844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Information supports business.</a:t>
            </a:r>
            <a:endParaRPr lang="en-US" sz="2200"/>
          </a:p>
          <a:p xmlns:a="http://schemas.openxmlformats.org/drawingml/2006/main">
            <a:pPr algn="l">
              <a:lnSpc>
                <a:spcPct val="104166"/>
              </a:lnSpc>
            </a:pPr>
            <a:r>
              <a:rPr lang="en-US" sz="1800" b="0" i="0" dirty="0">
                <a:solidFill>
                  <a:srgbClr val="1F2635"/>
                </a:solidFill>
                <a:latin typeface="Aptos"/>
              </a:rPr>
              <a:t>Names, account data, and payment information may be needed to serve customers and operate the business.</a:t>
            </a:r>
            <a:endParaRPr lang="en-US" sz="1800"/>
          </a:p>
          <a:p xmlns:a="http://schemas.openxmlformats.org/drawingml/2006/main">
            <a:pPr algn="l">
              <a:lnSpc>
                <a:spcPct val="104166"/>
              </a:lnSpc>
            </a:pPr>
            <a:r>
              <a:rPr lang="en-US" sz="1800" b="0" i="0" dirty="0">
                <a:solidFill>
                  <a:srgbClr val="1F2635"/>
                </a:solidFill>
                <a:latin typeface="Aptos"/>
              </a:rPr>
              <a:t>Protect what the business needs to keep.</a:t>
            </a:r>
            <a:endParaRPr lang="en-US" sz="18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2674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FTC guidance gives a practical security foundation.</a:t>
            </a:r>
            <a:endParaRPr lang="en-US" sz="2800"/>
          </a:p>
        </p:txBody>
      </p:sp>
      <p:sp>
        <p:nvSpPr>
          <p:cNvPr id="5" name="Stat1"/>
          <p:cNvSpPr>
            <a:spLocks xmlns:a="http://schemas.openxmlformats.org/drawingml/2006/main" noGrp="1"/>
          </p:cNvSpPr>
          <p:nvPr/>
        </p:nvSpPr>
        <p:spPr>
          <a:xfrm xmlns:a="http://schemas.openxmlformats.org/drawingml/2006/main">
            <a:off x="762000" y="3016250"/>
            <a:ext cx="3454400" cy="21463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B9411D"/>
                </a:solidFill>
                <a:latin typeface="Aptos Display"/>
              </a:rPr>
              <a:t>5</a:t>
            </a:r>
            <a:endParaRPr lang="en-US" sz="3600"/>
          </a:p>
          <a:p xmlns:a="http://schemas.openxmlformats.org/drawingml/2006/main">
            <a:pPr algn="ctr">
              <a:lnSpc>
                <a:spcPct val="104166"/>
              </a:lnSpc>
            </a:pPr>
            <a:r>
              <a:rPr lang="en-US" sz="1900" b="1" i="0" dirty="0">
                <a:solidFill>
                  <a:srgbClr val="B9411D"/>
                </a:solidFill>
                <a:latin typeface="Aptos"/>
              </a:rPr>
              <a:t>plan principles.</a:t>
            </a:r>
            <a:endParaRPr lang="en-US" sz="1900"/>
          </a:p>
          <a:p xmlns:a="http://schemas.openxmlformats.org/drawingml/2006/main">
            <a:pPr algn="ctr">
              <a:lnSpc>
                <a:spcPct val="104166"/>
              </a:lnSpc>
            </a:pPr>
            <a:r>
              <a:rPr lang="en-US" sz="1600" b="0" i="0" dirty="0">
                <a:solidFill>
                  <a:srgbClr val="565F72"/>
                </a:solidFill>
                <a:latin typeface="Aptos"/>
              </a:rPr>
              <a:t>Take stock, scale down, lock, pitch, plan ahead.</a:t>
            </a:r>
            <a:endParaRPr lang="en-US" sz="1600"/>
          </a:p>
        </p:txBody>
      </p:sp>
      <p:sp>
        <p:nvSpPr>
          <p:cNvPr id="6" name="Stat2"/>
          <p:cNvSpPr>
            <a:spLocks xmlns:a="http://schemas.openxmlformats.org/drawingml/2006/main" noGrp="1"/>
          </p:cNvSpPr>
          <p:nvPr/>
        </p:nvSpPr>
        <p:spPr>
          <a:xfrm xmlns:a="http://schemas.openxmlformats.org/drawingml/2006/main">
            <a:off x="4368800" y="3016250"/>
            <a:ext cx="3454400" cy="21463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B9411D"/>
                </a:solidFill>
                <a:latin typeface="Aptos Display"/>
              </a:rPr>
              <a:t>10</a:t>
            </a:r>
            <a:endParaRPr lang="en-US" sz="3600"/>
          </a:p>
          <a:p xmlns:a="http://schemas.openxmlformats.org/drawingml/2006/main">
            <a:pPr algn="ctr">
              <a:lnSpc>
                <a:spcPct val="104166"/>
              </a:lnSpc>
            </a:pPr>
            <a:r>
              <a:rPr lang="en-US" sz="1900" b="1" i="0" dirty="0">
                <a:solidFill>
                  <a:srgbClr val="B9411D"/>
                </a:solidFill>
                <a:latin typeface="Aptos"/>
              </a:rPr>
              <a:t>security lessons.</a:t>
            </a:r>
            <a:endParaRPr lang="en-US" sz="1900"/>
          </a:p>
          <a:p xmlns:a="http://schemas.openxmlformats.org/drawingml/2006/main">
            <a:pPr algn="ctr">
              <a:lnSpc>
                <a:spcPct val="104166"/>
              </a:lnSpc>
            </a:pPr>
            <a:r>
              <a:rPr lang="en-US" sz="1600" b="0" i="0" dirty="0">
                <a:solidFill>
                  <a:srgbClr val="565F72"/>
                </a:solidFill>
                <a:latin typeface="Aptos"/>
              </a:rPr>
              <a:t>Fundamental practices for reducing data security risks.</a:t>
            </a:r>
            <a:endParaRPr lang="en-US" sz="1600"/>
          </a:p>
        </p:txBody>
      </p:sp>
      <p:sp>
        <p:nvSpPr>
          <p:cNvPr id="7" name="Stat3"/>
          <p:cNvSpPr>
            <a:spLocks xmlns:a="http://schemas.openxmlformats.org/drawingml/2006/main" noGrp="1"/>
          </p:cNvSpPr>
          <p:nvPr/>
        </p:nvSpPr>
        <p:spPr>
          <a:xfrm xmlns:a="http://schemas.openxmlformats.org/drawingml/2006/main">
            <a:off x="7975600" y="3016250"/>
            <a:ext cx="3454400" cy="21463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B9411D"/>
                </a:solidFill>
                <a:latin typeface="Aptos Display"/>
              </a:rPr>
              <a:t>50+</a:t>
            </a:r>
            <a:endParaRPr lang="en-US" sz="3600"/>
          </a:p>
          <a:p xmlns:a="http://schemas.openxmlformats.org/drawingml/2006/main">
            <a:pPr algn="ctr">
              <a:lnSpc>
                <a:spcPct val="104166"/>
              </a:lnSpc>
            </a:pPr>
            <a:r>
              <a:rPr lang="en-US" sz="1900" b="1" i="0" dirty="0">
                <a:solidFill>
                  <a:srgbClr val="B9411D"/>
                </a:solidFill>
                <a:latin typeface="Aptos"/>
              </a:rPr>
              <a:t>FTC actions cited.</a:t>
            </a:r>
            <a:endParaRPr lang="en-US" sz="1900"/>
          </a:p>
          <a:p xmlns:a="http://schemas.openxmlformats.org/drawingml/2006/main">
            <a:pPr algn="ctr">
              <a:lnSpc>
                <a:spcPct val="104166"/>
              </a:lnSpc>
            </a:pPr>
            <a:r>
              <a:rPr lang="en-US" sz="1600" b="0" i="0" dirty="0">
                <a:solidFill>
                  <a:srgbClr val="565F72"/>
                </a:solidFill>
                <a:latin typeface="Aptos"/>
              </a:rPr>
              <a:t>Lessons distilled from announced law enforcement actions.</a:t>
            </a:r>
            <a:endParaRPr lang="en-US" sz="16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pic>
        <p:nvPicPr>
          <p:cNvPr id="4" name="CardBandImage" descr="Business owner assessing information flows and security controls."/>
          <p:cNvPicPr>
            <a:picLocks xmlns:a="http://schemas.openxmlformats.org/drawingml/2006/main" noChangeAspect="1"/>
          </p:cNvPicPr>
          <p:nvPr/>
        </p:nvPicPr>
        <p:blipFill>
          <a:blip xmlns:r="http://schemas.openxmlformats.org/officeDocument/2006/relationships" xmlns:a="http://schemas.openxmlformats.org/drawingml/2006/main" r:embed="Rb62fe782d27a4649" cstate="print"/>
          <a:stretch xmlns:a="http://schemas.openxmlformats.org/drawingml/2006/main">
            <a:fillRect/>
          </a:stretch>
        </p:blipFill>
        <p:spPr>
          <a:xfrm xmlns:a="http://schemas.openxmlformats.org/drawingml/2006/main">
            <a:off x="3060700" y="3060700"/>
            <a:ext cx="6070600" cy="3416300"/>
          </a:xfrm>
          <a:prstGeom xmlns:a="http://schemas.openxmlformats.org/drawingml/2006/main" prst="roundRect">
            <a:avLst>
              <a:gd name="adj" fmla="val 4461"/>
            </a:avLst>
          </a:prstGeom>
          <a:effectLst xmlns:a="http://schemas.openxmlformats.org/drawingml/2006/main">
            <a:outerShdw blurRad="203200" dist="76200" dir="5400000" algn="ctr" rotWithShape="0">
              <a:srgbClr val="1F2635">
                <a:alpha val="14000"/>
              </a:srgbClr>
            </a:outerShdw>
          </a:effectLst>
        </p:spPr>
      </p:pic>
      <p:sp>
        <p:nvSpPr>
          <p:cNvPr id="5"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A sound plan follows five connected principles.</a:t>
            </a:r>
            <a:endParaRPr lang="en-US" sz="2800"/>
          </a:p>
        </p:txBody>
      </p:sp>
      <p:sp>
        <p:nvSpPr>
          <p:cNvPr id="6" name="ProcessConnector1"/>
          <p:cNvSpPr>
            <a:spLocks xmlns:a="http://schemas.openxmlformats.org/drawingml/2006/main" noGrp="1"/>
          </p:cNvSpPr>
          <p:nvPr/>
        </p:nvSpPr>
        <p:spPr>
          <a:xfrm xmlns:a="http://schemas.openxmlformats.org/drawingml/2006/main">
            <a:off x="4229100" y="2000250"/>
            <a:ext cx="114300" cy="228600"/>
          </a:xfrm>
          <a:prstGeom xmlns:a="http://schemas.openxmlformats.org/drawingml/2006/main" prst="chevron">
            <a:avLst/>
          </a:prstGeom>
          <a:solidFill xmlns:a="http://schemas.openxmlformats.org/drawingml/2006/main">
            <a:srgbClr val="2158FF"/>
          </a:solidFill>
          <a:ln xmlns:a="http://schemas.openxmlformats.org/drawingml/2006/main" w="12700">
            <a:noFill/>
          </a:ln>
        </p:spPr>
      </p:sp>
      <p:sp>
        <p:nvSpPr>
          <p:cNvPr id="7" name="ProcessConnector2"/>
          <p:cNvSpPr>
            <a:spLocks xmlns:a="http://schemas.openxmlformats.org/drawingml/2006/main" noGrp="1"/>
          </p:cNvSpPr>
          <p:nvPr/>
        </p:nvSpPr>
        <p:spPr>
          <a:xfrm xmlns:a="http://schemas.openxmlformats.org/drawingml/2006/main">
            <a:off x="7842250" y="2000250"/>
            <a:ext cx="114300" cy="228600"/>
          </a:xfrm>
          <a:prstGeom xmlns:a="http://schemas.openxmlformats.org/drawingml/2006/main" prst="chevron">
            <a:avLst/>
          </a:prstGeom>
          <a:solidFill xmlns:a="http://schemas.openxmlformats.org/drawingml/2006/main">
            <a:srgbClr val="2158FF"/>
          </a:solidFill>
          <a:ln xmlns:a="http://schemas.openxmlformats.org/drawingml/2006/main" w="12700">
            <a:noFill/>
          </a:ln>
        </p:spPr>
      </p:sp>
      <p:sp>
        <p:nvSpPr>
          <p:cNvPr id="8" name="ProcessCard1"/>
          <p:cNvSpPr>
            <a:spLocks xmlns:a="http://schemas.openxmlformats.org/drawingml/2006/main" noGrp="1"/>
          </p:cNvSpPr>
          <p:nvPr/>
        </p:nvSpPr>
        <p:spPr>
          <a:xfrm xmlns:a="http://schemas.openxmlformats.org/drawingml/2006/main">
            <a:off x="762000" y="142875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1</a:t>
            </a:r>
            <a:endParaRPr lang="en-US" sz="1200"/>
          </a:p>
          <a:p xmlns:a="http://schemas.openxmlformats.org/drawingml/2006/main">
            <a:pPr algn="l">
              <a:lnSpc>
                <a:spcPct val="104166"/>
              </a:lnSpc>
            </a:pPr>
            <a:r>
              <a:rPr lang="en-US" sz="1800" b="1" i="0" dirty="0">
                <a:solidFill>
                  <a:srgbClr val="B9411D"/>
                </a:solidFill>
                <a:latin typeface="Aptos Display"/>
              </a:rPr>
              <a:t>Take stock.</a:t>
            </a:r>
            <a:endParaRPr lang="en-US" sz="1800"/>
          </a:p>
          <a:p xmlns:a="http://schemas.openxmlformats.org/drawingml/2006/main">
            <a:pPr algn="l">
              <a:lnSpc>
                <a:spcPct val="104166"/>
              </a:lnSpc>
            </a:pPr>
            <a:r>
              <a:rPr lang="en-US" sz="1400" b="0" i="0" dirty="0">
                <a:solidFill>
                  <a:srgbClr val="1F2635"/>
                </a:solidFill>
                <a:latin typeface="Aptos"/>
              </a:rPr>
              <a:t>Trace information, locations, flows, and access.</a:t>
            </a:r>
            <a:endParaRPr lang="en-US" sz="1400"/>
          </a:p>
        </p:txBody>
      </p:sp>
      <p:sp>
        <p:nvSpPr>
          <p:cNvPr id="9" name="ProcessCard2"/>
          <p:cNvSpPr>
            <a:spLocks xmlns:a="http://schemas.openxmlformats.org/drawingml/2006/main" noGrp="1"/>
          </p:cNvSpPr>
          <p:nvPr/>
        </p:nvSpPr>
        <p:spPr>
          <a:xfrm xmlns:a="http://schemas.openxmlformats.org/drawingml/2006/main">
            <a:off x="4375150" y="142875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2</a:t>
            </a:r>
            <a:endParaRPr lang="en-US" sz="1200"/>
          </a:p>
          <a:p xmlns:a="http://schemas.openxmlformats.org/drawingml/2006/main">
            <a:pPr algn="l">
              <a:lnSpc>
                <a:spcPct val="104166"/>
              </a:lnSpc>
            </a:pPr>
            <a:r>
              <a:rPr lang="en-US" sz="1800" b="1" i="0" dirty="0">
                <a:solidFill>
                  <a:srgbClr val="B9411D"/>
                </a:solidFill>
                <a:latin typeface="Aptos Display"/>
              </a:rPr>
              <a:t>Scale down.</a:t>
            </a:r>
            <a:endParaRPr lang="en-US" sz="1800"/>
          </a:p>
          <a:p xmlns:a="http://schemas.openxmlformats.org/drawingml/2006/main">
            <a:pPr algn="l">
              <a:lnSpc>
                <a:spcPct val="104166"/>
              </a:lnSpc>
            </a:pPr>
            <a:r>
              <a:rPr lang="en-US" sz="1400" b="0" i="0" dirty="0">
                <a:solidFill>
                  <a:srgbClr val="1F2635"/>
                </a:solidFill>
                <a:latin typeface="Aptos"/>
              </a:rPr>
              <a:t>Keep only information needed for business.</a:t>
            </a:r>
            <a:endParaRPr lang="en-US" sz="1400"/>
          </a:p>
        </p:txBody>
      </p:sp>
      <p:sp>
        <p:nvSpPr>
          <p:cNvPr id="10" name="ProcessCard3"/>
          <p:cNvSpPr>
            <a:spLocks xmlns:a="http://schemas.openxmlformats.org/drawingml/2006/main" noGrp="1"/>
          </p:cNvSpPr>
          <p:nvPr/>
        </p:nvSpPr>
        <p:spPr>
          <a:xfrm xmlns:a="http://schemas.openxmlformats.org/drawingml/2006/main">
            <a:off x="7988300" y="142875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3</a:t>
            </a:r>
            <a:endParaRPr lang="en-US" sz="1200"/>
          </a:p>
          <a:p xmlns:a="http://schemas.openxmlformats.org/drawingml/2006/main">
            <a:pPr algn="l">
              <a:lnSpc>
                <a:spcPct val="104166"/>
              </a:lnSpc>
            </a:pPr>
            <a:r>
              <a:rPr lang="en-US" sz="1800" b="1" i="0" dirty="0">
                <a:solidFill>
                  <a:srgbClr val="B9411D"/>
                </a:solidFill>
                <a:latin typeface="Aptos Display"/>
              </a:rPr>
              <a:t>Lock it.</a:t>
            </a:r>
            <a:endParaRPr lang="en-US" sz="1800"/>
          </a:p>
          <a:p xmlns:a="http://schemas.openxmlformats.org/drawingml/2006/main">
            <a:pPr algn="l">
              <a:lnSpc>
                <a:spcPct val="104166"/>
              </a:lnSpc>
            </a:pPr>
            <a:r>
              <a:rPr lang="en-US" sz="1400" b="0" i="0" dirty="0">
                <a:solidFill>
                  <a:srgbClr val="1F2635"/>
                </a:solidFill>
                <a:latin typeface="Aptos"/>
              </a:rPr>
              <a:t>Protect information through its full lifecycle.</a:t>
            </a:r>
            <a:endParaRPr lang="en-US" sz="14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Less data and less access reduce exposure.</a:t>
            </a:r>
            <a:endParaRPr lang="en-US" sz="2800"/>
          </a:p>
        </p:txBody>
      </p:sp>
      <p:sp>
        <p:nvSpPr>
          <p:cNvPr id="5" name="Bullets"/>
          <p:cNvSpPr>
            <a:spLocks xmlns:a="http://schemas.openxmlformats.org/drawingml/2006/main" noGrp="1"/>
          </p:cNvSpPr>
          <p:nvPr/>
        </p:nvSpPr>
        <p:spPr>
          <a:xfrm xmlns:a="http://schemas.openxmlformats.org/drawingml/2006/main">
            <a:off x="952500" y="3073400"/>
            <a:ext cx="10160000" cy="1727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1F2635"/>
                </a:solidFill>
                <a:latin typeface="Aptos"/>
              </a:rPr>
              <a:t>• Collect less: Do not collect unneeded personal information.</a:t>
            </a:r>
            <a:endParaRPr lang="en-US" sz="2000"/>
          </a:p>
          <a:p xmlns:a="http://schemas.openxmlformats.org/drawingml/2006/main">
            <a:pPr algn="l">
              <a:lnSpc>
                <a:spcPct val="104166"/>
              </a:lnSpc>
            </a:pPr>
            <a:r>
              <a:rPr lang="en-US" sz="2000" b="0" i="0" dirty="0">
                <a:solidFill>
                  <a:srgbClr val="1F2635"/>
                </a:solidFill>
                <a:latin typeface="Aptos"/>
              </a:rPr>
              <a:t>• Retain less: Keep data only for legitimate business needs.</a:t>
            </a:r>
            <a:endParaRPr lang="en-US" sz="2000"/>
          </a:p>
          <a:p xmlns:a="http://schemas.openxmlformats.org/drawingml/2006/main">
            <a:pPr algn="l">
              <a:lnSpc>
                <a:spcPct val="104166"/>
              </a:lnSpc>
            </a:pPr>
            <a:r>
              <a:rPr lang="en-US" sz="2000" b="0" i="0" dirty="0">
                <a:solidFill>
                  <a:srgbClr val="1F2635"/>
                </a:solidFill>
                <a:latin typeface="Aptos"/>
              </a:rPr>
              <a:t>• Use substitutes: Use fictitious data for training and development.</a:t>
            </a:r>
            <a:endParaRPr lang="en-US" sz="2000"/>
          </a:p>
          <a:p xmlns:a="http://schemas.openxmlformats.org/drawingml/2006/main">
            <a:pPr algn="l">
              <a:lnSpc>
                <a:spcPct val="104166"/>
              </a:lnSpc>
            </a:pPr>
            <a:r>
              <a:rPr lang="en-US" sz="2000" b="0" i="0" dirty="0">
                <a:solidFill>
                  <a:srgbClr val="1F2635"/>
                </a:solidFill>
                <a:latin typeface="Aptos"/>
              </a:rPr>
              <a:t>• Limit access: Apply least privilege and need-to-know access.</a:t>
            </a:r>
            <a:endParaRPr lang="en-US" sz="20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pic>
        <p:nvPicPr>
          <p:cNvPr id="3" name="Picture" descr="Employee using secure authentication at a business workstation."/>
          <p:cNvPicPr>
            <a:picLocks xmlns:a="http://schemas.openxmlformats.org/drawingml/2006/main" noChangeAspect="1"/>
          </p:cNvPicPr>
          <p:nvPr/>
        </p:nvPicPr>
        <p:blipFill>
          <a:blip xmlns:r="http://schemas.openxmlformats.org/officeDocument/2006/relationships" xmlns:a="http://schemas.openxmlformats.org/drawingml/2006/main" r:embed="Rbb99461459b24a14" cstate="print"/>
          <a:stretch xmlns:a="http://schemas.openxmlformats.org/drawingml/2006/main">
            <a:fillRect/>
          </a:stretch>
        </p:blipFill>
        <p:spPr>
          <a:xfrm xmlns:a="http://schemas.openxmlformats.org/drawingml/2006/main">
            <a:off x="6813550" y="1625600"/>
            <a:ext cx="3835400" cy="3835400"/>
          </a:xfrm>
          <a:prstGeom xmlns:a="http://schemas.openxmlformats.org/drawingml/2006/main" prst="roundRect">
            <a:avLst>
              <a:gd name="adj" fmla="val 3974"/>
            </a:avLst>
          </a:prstGeom>
          <a:effectLst xmlns:a="http://schemas.openxmlformats.org/drawingml/2006/main">
            <a:outerShdw blurRad="203200" dist="76200" dir="5400000" algn="ctr" rotWithShape="0">
              <a:srgbClr val="1F2635">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72453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Access controls protect information from unnecessary exposure.</a:t>
            </a:r>
            <a:endParaRPr lang="en-US" sz="2800"/>
          </a:p>
        </p:txBody>
      </p:sp>
      <p:sp>
        <p:nvSpPr>
          <p:cNvPr id="6" name="Content"/>
          <p:cNvSpPr>
            <a:spLocks xmlns:a="http://schemas.openxmlformats.org/drawingml/2006/main" noGrp="1"/>
          </p:cNvSpPr>
          <p:nvPr/>
        </p:nvSpPr>
        <p:spPr>
          <a:xfrm xmlns:a="http://schemas.openxmlformats.org/drawingml/2006/main">
            <a:off x="762000" y="2139950"/>
            <a:ext cx="4826000" cy="2806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Control entry points.</a:t>
            </a:r>
            <a:endParaRPr lang="en-US" sz="2200"/>
          </a:p>
          <a:p xmlns:a="http://schemas.openxmlformats.org/drawingml/2006/main">
            <a:pPr algn="l">
              <a:lnSpc>
                <a:spcPct val="104166"/>
              </a:lnSpc>
            </a:pPr>
            <a:r>
              <a:rPr lang="en-US" sz="1800" b="0" i="0" dirty="0">
                <a:solidFill>
                  <a:srgbClr val="1F2635"/>
                </a:solidFill>
                <a:latin typeface="Aptos"/>
              </a:rPr>
              <a:t>Strong passwords, secure credential storage, multi-factor authentication, and login limits help restrict access to authorized users.</a:t>
            </a:r>
            <a:endParaRPr lang="en-US" sz="1800"/>
          </a:p>
          <a:p xmlns:a="http://schemas.openxmlformats.org/drawingml/2006/main">
            <a:pPr algn="l">
              <a:lnSpc>
                <a:spcPct val="104166"/>
              </a:lnSpc>
            </a:pPr>
            <a:r>
              <a:rPr lang="en-US" sz="1800" b="0" i="0" dirty="0">
                <a:solidFill>
                  <a:srgbClr val="1F2635"/>
                </a:solidFill>
                <a:latin typeface="Aptos"/>
              </a:rPr>
              <a:t>Administrative access should match job responsibilities.</a:t>
            </a:r>
            <a:endParaRPr lang="en-US" sz="18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70866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Protection must cover data at rest, in transit, and on the network.</a:t>
            </a:r>
            <a:endParaRPr lang="en-US" sz="2800"/>
          </a:p>
        </p:txBody>
      </p:sp>
      <p:sp>
        <p:nvSpPr>
          <p:cNvPr id="5" name="Column1"/>
          <p:cNvSpPr>
            <a:spLocks xmlns:a="http://schemas.openxmlformats.org/drawingml/2006/main" noGrp="1"/>
          </p:cNvSpPr>
          <p:nvPr/>
        </p:nvSpPr>
        <p:spPr>
          <a:xfrm xmlns:a="http://schemas.openxmlformats.org/drawingml/2006/main">
            <a:off x="762000" y="3054350"/>
            <a:ext cx="5238750" cy="2025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B9411D"/>
                </a:solidFill>
                <a:latin typeface="Aptos Display"/>
              </a:rPr>
              <a:t>Secure the data.</a:t>
            </a:r>
            <a:endParaRPr lang="en-US" sz="2900"/>
          </a:p>
          <a:p xmlns:a="http://schemas.openxmlformats.org/drawingml/2006/main">
            <a:pPr algn="l">
              <a:lnSpc>
                <a:spcPct val="104166"/>
              </a:lnSpc>
            </a:pPr>
            <a:r>
              <a:rPr lang="en-US" sz="2300" b="0" i="0" dirty="0">
                <a:solidFill>
                  <a:srgbClr val="1F2635"/>
                </a:solidFill>
                <a:latin typeface="Aptos"/>
              </a:rPr>
              <a:t>Encrypt sensitive information during storage and transmission.</a:t>
            </a:r>
            <a:endParaRPr lang="en-US" sz="2300"/>
          </a:p>
        </p:txBody>
      </p:sp>
      <p:sp>
        <p:nvSpPr>
          <p:cNvPr id="6" name="Column2"/>
          <p:cNvSpPr>
            <a:spLocks xmlns:a="http://schemas.openxmlformats.org/drawingml/2006/main" noGrp="1"/>
          </p:cNvSpPr>
          <p:nvPr/>
        </p:nvSpPr>
        <p:spPr>
          <a:xfrm xmlns:a="http://schemas.openxmlformats.org/drawingml/2006/main">
            <a:off x="6191250" y="3054350"/>
            <a:ext cx="5238750" cy="2025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B9411D"/>
                </a:solidFill>
                <a:latin typeface="Aptos Display"/>
              </a:rPr>
              <a:t>Secure the network.</a:t>
            </a:r>
            <a:endParaRPr lang="en-US" sz="2900"/>
          </a:p>
          <a:p xmlns:a="http://schemas.openxmlformats.org/drawingml/2006/main">
            <a:pPr algn="l">
              <a:lnSpc>
                <a:spcPct val="104166"/>
              </a:lnSpc>
            </a:pPr>
            <a:r>
              <a:rPr lang="en-US" sz="2300" b="0" i="0" dirty="0">
                <a:solidFill>
                  <a:srgbClr val="1F2635"/>
                </a:solidFill>
                <a:latin typeface="Aptos"/>
              </a:rPr>
              <a:t>Segment systems and monitor inbound and outbound activity.</a:t>
            </a:r>
            <a:endParaRPr lang="en-US" sz="23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pic>
        <p:nvPicPr>
          <p:cNvPr id="3" name="Picture" descr="Professional securely accessing business systems from a remote workspace."/>
          <p:cNvPicPr>
            <a:picLocks xmlns:a="http://schemas.openxmlformats.org/drawingml/2006/main" noChangeAspect="1"/>
          </p:cNvPicPr>
          <p:nvPr/>
        </p:nvPicPr>
        <p:blipFill>
          <a:blip xmlns:r="http://schemas.openxmlformats.org/officeDocument/2006/relationships" xmlns:a="http://schemas.openxmlformats.org/drawingml/2006/main" r:embed="R55a527d463194130"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3974"/>
            </a:avLst>
          </a:prstGeom>
          <a:effectLst xmlns:a="http://schemas.openxmlformats.org/drawingml/2006/main">
            <a:outerShdw blurRad="203200" dist="76200" dir="5400000" algn="ctr" rotWithShape="0">
              <a:srgbClr val="1F2635">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5786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Remote access and service providers need clear guardrails.</a:t>
            </a:r>
            <a:endParaRPr lang="en-US" sz="2800"/>
          </a:p>
        </p:txBody>
      </p:sp>
      <p:sp>
        <p:nvSpPr>
          <p:cNvPr id="6" name="Content"/>
          <p:cNvSpPr>
            <a:spLocks xmlns:a="http://schemas.openxmlformats.org/drawingml/2006/main" noGrp="1"/>
          </p:cNvSpPr>
          <p:nvPr/>
        </p:nvSpPr>
        <p:spPr>
          <a:xfrm xmlns:a="http://schemas.openxmlformats.org/drawingml/2006/main">
            <a:off x="6477000" y="2286000"/>
            <a:ext cx="4826000" cy="2520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Extend controls outward.</a:t>
            </a:r>
            <a:endParaRPr lang="en-US" sz="2200"/>
          </a:p>
          <a:p xmlns:a="http://schemas.openxmlformats.org/drawingml/2006/main">
            <a:pPr algn="l">
              <a:lnSpc>
                <a:spcPct val="104166"/>
              </a:lnSpc>
            </a:pPr>
            <a:r>
              <a:rPr lang="en-US" sz="1800" b="0" i="0" dirty="0">
                <a:solidFill>
                  <a:srgbClr val="1F2635"/>
                </a:solidFill>
                <a:latin typeface="Aptos"/>
              </a:rPr>
              <a:t>Secure remote endpoints, limit third-party access, document security expectations, and verify service-provider compliance.</a:t>
            </a:r>
            <a:endParaRPr lang="en-US" sz="1800"/>
          </a:p>
          <a:p xmlns:a="http://schemas.openxmlformats.org/drawingml/2006/main">
            <a:pPr algn="l">
              <a:lnSpc>
                <a:spcPct val="104166"/>
              </a:lnSpc>
            </a:pPr>
            <a:r>
              <a:rPr lang="en-US" sz="1800" b="0" i="0" dirty="0">
                <a:solidFill>
                  <a:srgbClr val="1F2635"/>
                </a:solidFill>
                <a:latin typeface="Aptos"/>
              </a:rPr>
              <a:t>Outside access deserves the same attention.</a:t>
            </a:r>
            <a:endParaRPr lang="en-US" sz="18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sp>
        <p:nvSpPr>
          <p:cNvPr id="4" name="IconCard1"/>
          <p:cNvSpPr>
            <a:spLocks xmlns:a="http://schemas.openxmlformats.org/drawingml/2006/main" noGrp="1"/>
          </p:cNvSpPr>
          <p:nvPr/>
        </p:nvSpPr>
        <p:spPr>
          <a:xfrm xmlns:a="http://schemas.openxmlformats.org/drawingml/2006/main">
            <a:off x="762000" y="2266950"/>
            <a:ext cx="5251450" cy="1841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sp>
      <p:sp>
        <p:nvSpPr>
          <p:cNvPr id="5" name="IconCard2"/>
          <p:cNvSpPr>
            <a:spLocks xmlns:a="http://schemas.openxmlformats.org/drawingml/2006/main" noGrp="1"/>
          </p:cNvSpPr>
          <p:nvPr/>
        </p:nvSpPr>
        <p:spPr>
          <a:xfrm xmlns:a="http://schemas.openxmlformats.org/drawingml/2006/main">
            <a:off x="6178550" y="2266950"/>
            <a:ext cx="5251450" cy="1841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sp>
      <p:sp>
        <p:nvSpPr>
          <p:cNvPr id="6" name="IconCard3"/>
          <p:cNvSpPr>
            <a:spLocks xmlns:a="http://schemas.openxmlformats.org/drawingml/2006/main" noGrp="1"/>
          </p:cNvSpPr>
          <p:nvPr/>
        </p:nvSpPr>
        <p:spPr>
          <a:xfrm xmlns:a="http://schemas.openxmlformats.org/drawingml/2006/main">
            <a:off x="762000" y="4273550"/>
            <a:ext cx="5251450" cy="1841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sp>
      <p:sp>
        <p:nvSpPr>
          <p:cNvPr id="7" name="IconCard4"/>
          <p:cNvSpPr>
            <a:spLocks xmlns:a="http://schemas.openxmlformats.org/drawingml/2006/main" noGrp="1"/>
          </p:cNvSpPr>
          <p:nvPr/>
        </p:nvSpPr>
        <p:spPr>
          <a:xfrm xmlns:a="http://schemas.openxmlformats.org/drawingml/2006/main">
            <a:off x="6178550" y="4273550"/>
            <a:ext cx="5251450" cy="1841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sp>
      <p:sp>
        <p:nvSpPr>
          <p:cNvPr id="8" name="Title"/>
          <p:cNvSpPr>
            <a:spLocks xmlns:a="http://schemas.openxmlformats.org/drawingml/2006/main" noGrp="1"/>
          </p:cNvSpPr>
          <p:nvPr/>
        </p:nvSpPr>
        <p:spPr>
          <a:xfrm xmlns:a="http://schemas.openxmlformats.org/drawingml/2006/main">
            <a:off x="952500" y="520700"/>
            <a:ext cx="60071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Security spans people, products, devices, and paper.</a:t>
            </a:r>
            <a:endParaRPr lang="en-US" sz="2800"/>
          </a:p>
        </p:txBody>
      </p:sp>
      <p:sp>
        <p:nvSpPr>
          <p:cNvPr id="9" name="Icon1"/>
          <p:cNvSpPr>
            <a:spLocks xmlns:a="http://schemas.openxmlformats.org/drawingml/2006/main" noGrp="1"/>
          </p:cNvSpPr>
          <p:nvPr/>
        </p:nvSpPr>
        <p:spPr>
          <a:xfrm xmlns:a="http://schemas.openxmlformats.org/drawingml/2006/main">
            <a:off x="939800" y="2393950"/>
            <a:ext cx="4895850" cy="514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600" b="1" i="0" dirty="0">
                <a:solidFill>
                  <a:srgbClr val="B9411D"/>
                </a:solidFill>
                <a:latin typeface="Aptos Display"/>
              </a:rPr>
              <a:t>⌘</a:t>
            </a:r>
            <a:endParaRPr lang="en-US" sz="2600"/>
          </a:p>
        </p:txBody>
      </p:sp>
      <p:sp>
        <p:nvSpPr>
          <p:cNvPr id="10" name="IconItem1"/>
          <p:cNvSpPr>
            <a:spLocks xmlns:a="http://schemas.openxmlformats.org/drawingml/2006/main" noGrp="1"/>
          </p:cNvSpPr>
          <p:nvPr/>
        </p:nvSpPr>
        <p:spPr>
          <a:xfrm xmlns:a="http://schemas.openxmlformats.org/drawingml/2006/main">
            <a:off x="939800" y="2959100"/>
            <a:ext cx="4895850" cy="9969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Secure development.</a:t>
            </a:r>
            <a:endParaRPr lang="en-US" sz="2200"/>
          </a:p>
          <a:p xmlns:a="http://schemas.openxmlformats.org/drawingml/2006/main">
            <a:pPr algn="l">
              <a:lnSpc>
                <a:spcPct val="104166"/>
              </a:lnSpc>
            </a:pPr>
            <a:r>
              <a:rPr lang="en-US" sz="1700" b="0" i="0" dirty="0">
                <a:solidFill>
                  <a:srgbClr val="1F2635"/>
                </a:solidFill>
                <a:latin typeface="Aptos"/>
              </a:rPr>
              <a:t>Train engineers and test common vulnerabilities.</a:t>
            </a:r>
            <a:endParaRPr lang="en-US" sz="1700"/>
          </a:p>
        </p:txBody>
      </p:sp>
      <p:sp>
        <p:nvSpPr>
          <p:cNvPr id="11" name="Icon2"/>
          <p:cNvSpPr>
            <a:spLocks xmlns:a="http://schemas.openxmlformats.org/drawingml/2006/main" noGrp="1"/>
          </p:cNvSpPr>
          <p:nvPr/>
        </p:nvSpPr>
        <p:spPr>
          <a:xfrm xmlns:a="http://schemas.openxmlformats.org/drawingml/2006/main">
            <a:off x="6356350" y="2393950"/>
            <a:ext cx="4895850" cy="514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600" b="1" i="0" dirty="0">
                <a:solidFill>
                  <a:srgbClr val="B9411D"/>
                </a:solidFill>
                <a:latin typeface="Aptos Display"/>
              </a:rPr>
              <a:t>◈︎</a:t>
            </a:r>
            <a:endParaRPr lang="en-US" sz="2600"/>
          </a:p>
        </p:txBody>
      </p:sp>
      <p:sp>
        <p:nvSpPr>
          <p:cNvPr id="12" name="IconItem2"/>
          <p:cNvSpPr>
            <a:spLocks xmlns:a="http://schemas.openxmlformats.org/drawingml/2006/main" noGrp="1"/>
          </p:cNvSpPr>
          <p:nvPr/>
        </p:nvSpPr>
        <p:spPr>
          <a:xfrm xmlns:a="http://schemas.openxmlformats.org/drawingml/2006/main">
            <a:off x="6356350" y="2959100"/>
            <a:ext cx="4895850" cy="9969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Employee training.</a:t>
            </a:r>
            <a:endParaRPr lang="en-US" sz="2200"/>
          </a:p>
          <a:p xmlns:a="http://schemas.openxmlformats.org/drawingml/2006/main">
            <a:pPr algn="l">
              <a:lnSpc>
                <a:spcPct val="104166"/>
              </a:lnSpc>
            </a:pPr>
            <a:r>
              <a:rPr lang="en-US" sz="1700" b="0" i="0" dirty="0">
                <a:solidFill>
                  <a:srgbClr val="1F2635"/>
                </a:solidFill>
                <a:latin typeface="Aptos"/>
              </a:rPr>
              <a:t>Build a culture of security awareness.</a:t>
            </a:r>
            <a:endParaRPr lang="en-US" sz="1700"/>
          </a:p>
        </p:txBody>
      </p:sp>
      <p:sp>
        <p:nvSpPr>
          <p:cNvPr id="13" name="Icon3"/>
          <p:cNvSpPr>
            <a:spLocks xmlns:a="http://schemas.openxmlformats.org/drawingml/2006/main" noGrp="1"/>
          </p:cNvSpPr>
          <p:nvPr/>
        </p:nvSpPr>
        <p:spPr>
          <a:xfrm xmlns:a="http://schemas.openxmlformats.org/drawingml/2006/main">
            <a:off x="939800" y="4400550"/>
            <a:ext cx="4895850" cy="514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600" b="1" i="0" dirty="0">
                <a:solidFill>
                  <a:srgbClr val="B9411D"/>
                </a:solidFill>
                <a:latin typeface="Aptos Display"/>
              </a:rPr>
              <a:t>▣</a:t>
            </a:r>
            <a:endParaRPr lang="en-US" sz="2600"/>
          </a:p>
        </p:txBody>
      </p:sp>
      <p:sp>
        <p:nvSpPr>
          <p:cNvPr id="14" name="IconItem3"/>
          <p:cNvSpPr>
            <a:spLocks xmlns:a="http://schemas.openxmlformats.org/drawingml/2006/main" noGrp="1"/>
          </p:cNvSpPr>
          <p:nvPr/>
        </p:nvSpPr>
        <p:spPr>
          <a:xfrm xmlns:a="http://schemas.openxmlformats.org/drawingml/2006/main">
            <a:off x="939800" y="4965700"/>
            <a:ext cx="4895850" cy="9969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Physical security.</a:t>
            </a:r>
            <a:endParaRPr lang="en-US" sz="2200"/>
          </a:p>
          <a:p xmlns:a="http://schemas.openxmlformats.org/drawingml/2006/main">
            <a:pPr algn="l">
              <a:lnSpc>
                <a:spcPct val="104166"/>
              </a:lnSpc>
            </a:pPr>
            <a:r>
              <a:rPr lang="en-US" sz="1700" b="0" i="0" dirty="0">
                <a:solidFill>
                  <a:srgbClr val="1F2635"/>
                </a:solidFill>
                <a:latin typeface="Aptos"/>
              </a:rPr>
              <a:t>Lock files, media, and sensitive devices.</a:t>
            </a:r>
            <a:endParaRPr lang="en-US" sz="1700"/>
          </a:p>
        </p:txBody>
      </p:sp>
      <p:sp>
        <p:nvSpPr>
          <p:cNvPr id="15" name="Icon4"/>
          <p:cNvSpPr>
            <a:spLocks xmlns:a="http://schemas.openxmlformats.org/drawingml/2006/main" noGrp="1"/>
          </p:cNvSpPr>
          <p:nvPr/>
        </p:nvSpPr>
        <p:spPr>
          <a:xfrm xmlns:a="http://schemas.openxmlformats.org/drawingml/2006/main">
            <a:off x="6356350" y="4400550"/>
            <a:ext cx="4895850" cy="514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600" b="1" i="0" dirty="0">
                <a:solidFill>
                  <a:srgbClr val="B9411D"/>
                </a:solidFill>
                <a:latin typeface="Aptos Display"/>
              </a:rPr>
              <a:t>⌫︎</a:t>
            </a:r>
            <a:endParaRPr lang="en-US" sz="2600"/>
          </a:p>
        </p:txBody>
      </p:sp>
      <p:sp>
        <p:nvSpPr>
          <p:cNvPr id="16" name="IconItem4"/>
          <p:cNvSpPr>
            <a:spLocks xmlns:a="http://schemas.openxmlformats.org/drawingml/2006/main" noGrp="1"/>
          </p:cNvSpPr>
          <p:nvPr/>
        </p:nvSpPr>
        <p:spPr>
          <a:xfrm xmlns:a="http://schemas.openxmlformats.org/drawingml/2006/main">
            <a:off x="6356350" y="4965700"/>
            <a:ext cx="4895850" cy="9969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200" b="1" i="0" dirty="0">
                <a:solidFill>
                  <a:srgbClr val="B9411D"/>
                </a:solidFill>
                <a:latin typeface="Aptos Display"/>
              </a:rPr>
              <a:t>Secure disposal.</a:t>
            </a:r>
            <a:endParaRPr lang="en-US" sz="2200"/>
          </a:p>
          <a:p xmlns:a="http://schemas.openxmlformats.org/drawingml/2006/main">
            <a:pPr algn="l">
              <a:lnSpc>
                <a:spcPct val="104166"/>
              </a:lnSpc>
            </a:pPr>
            <a:r>
              <a:rPr lang="en-US" sz="1700" b="0" i="0" dirty="0">
                <a:solidFill>
                  <a:srgbClr val="1F2635"/>
                </a:solidFill>
                <a:latin typeface="Aptos"/>
              </a:rPr>
              <a:t>Make information unreadable and devices wiped.</a:t>
            </a:r>
            <a:endParaRPr lang="en-US" sz="1700"/>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8F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FF6A3D"/>
          </a:solidFill>
          <a:ln xmlns:a="http://schemas.openxmlformats.org/drawingml/2006/main" w="12700">
            <a:noFill/>
          </a:ln>
        </p:spPr>
      </p:sp>
      <p:pic>
        <p:nvPicPr>
          <p:cNvPr id="4" name="CardBandImage" descr="Technology manager maintaining business security systems."/>
          <p:cNvPicPr>
            <a:picLocks xmlns:a="http://schemas.openxmlformats.org/drawingml/2006/main" noChangeAspect="1"/>
          </p:cNvPicPr>
          <p:nvPr/>
        </p:nvPicPr>
        <p:blipFill>
          <a:blip xmlns:r="http://schemas.openxmlformats.org/officeDocument/2006/relationships" xmlns:a="http://schemas.openxmlformats.org/drawingml/2006/main" r:embed="Ra54ad7155517409e" cstate="print"/>
          <a:stretch xmlns:a="http://schemas.openxmlformats.org/drawingml/2006/main">
            <a:fillRect/>
          </a:stretch>
        </p:blipFill>
        <p:spPr>
          <a:xfrm xmlns:a="http://schemas.openxmlformats.org/drawingml/2006/main">
            <a:off x="3276600" y="3308350"/>
            <a:ext cx="5632450" cy="3168650"/>
          </a:xfrm>
          <a:prstGeom xmlns:a="http://schemas.openxmlformats.org/drawingml/2006/main" prst="roundRect">
            <a:avLst>
              <a:gd name="adj" fmla="val 4810"/>
            </a:avLst>
          </a:prstGeom>
          <a:effectLst xmlns:a="http://schemas.openxmlformats.org/drawingml/2006/main">
            <a:outerShdw blurRad="203200" dist="76200" dir="5400000" algn="ctr" rotWithShape="0">
              <a:srgbClr val="1F2635">
                <a:alpha val="14000"/>
              </a:srgbClr>
            </a:outerShdw>
          </a:effectLst>
        </p:spPr>
      </p:pic>
      <p:sp>
        <p:nvSpPr>
          <p:cNvPr id="5" name="Title"/>
          <p:cNvSpPr>
            <a:spLocks xmlns:a="http://schemas.openxmlformats.org/drawingml/2006/main" noGrp="1"/>
          </p:cNvSpPr>
          <p:nvPr/>
        </p:nvSpPr>
        <p:spPr>
          <a:xfrm xmlns:a="http://schemas.openxmlformats.org/drawingml/2006/main">
            <a:off x="952500" y="520700"/>
            <a:ext cx="6223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B9411D"/>
                </a:solidFill>
                <a:latin typeface="Aptos Display"/>
              </a:rPr>
              <a:t>Security stays current through response and improvement.</a:t>
            </a:r>
            <a:endParaRPr lang="en-US" sz="2800"/>
          </a:p>
        </p:txBody>
      </p:sp>
      <p:sp>
        <p:nvSpPr>
          <p:cNvPr id="6" name="ProcessConnector1"/>
          <p:cNvSpPr>
            <a:spLocks xmlns:a="http://schemas.openxmlformats.org/drawingml/2006/main" noGrp="1"/>
          </p:cNvSpPr>
          <p:nvPr/>
        </p:nvSpPr>
        <p:spPr>
          <a:xfrm xmlns:a="http://schemas.openxmlformats.org/drawingml/2006/main">
            <a:off x="4229100" y="2247900"/>
            <a:ext cx="114300" cy="228600"/>
          </a:xfrm>
          <a:prstGeom xmlns:a="http://schemas.openxmlformats.org/drawingml/2006/main" prst="chevron">
            <a:avLst/>
          </a:prstGeom>
          <a:solidFill xmlns:a="http://schemas.openxmlformats.org/drawingml/2006/main">
            <a:srgbClr val="2158FF"/>
          </a:solidFill>
          <a:ln xmlns:a="http://schemas.openxmlformats.org/drawingml/2006/main" w="12700">
            <a:noFill/>
          </a:ln>
        </p:spPr>
      </p:sp>
      <p:sp>
        <p:nvSpPr>
          <p:cNvPr id="7" name="ProcessConnector2"/>
          <p:cNvSpPr>
            <a:spLocks xmlns:a="http://schemas.openxmlformats.org/drawingml/2006/main" noGrp="1"/>
          </p:cNvSpPr>
          <p:nvPr/>
        </p:nvSpPr>
        <p:spPr>
          <a:xfrm xmlns:a="http://schemas.openxmlformats.org/drawingml/2006/main">
            <a:off x="7842250" y="2247900"/>
            <a:ext cx="114300" cy="228600"/>
          </a:xfrm>
          <a:prstGeom xmlns:a="http://schemas.openxmlformats.org/drawingml/2006/main" prst="chevron">
            <a:avLst/>
          </a:prstGeom>
          <a:solidFill xmlns:a="http://schemas.openxmlformats.org/drawingml/2006/main">
            <a:srgbClr val="2158FF"/>
          </a:solidFill>
          <a:ln xmlns:a="http://schemas.openxmlformats.org/drawingml/2006/main" w="12700">
            <a:noFill/>
          </a:ln>
        </p:spPr>
      </p:sp>
      <p:sp>
        <p:nvSpPr>
          <p:cNvPr id="8" name="ProcessCard1"/>
          <p:cNvSpPr>
            <a:spLocks xmlns:a="http://schemas.openxmlformats.org/drawingml/2006/main" noGrp="1"/>
          </p:cNvSpPr>
          <p:nvPr/>
        </p:nvSpPr>
        <p:spPr>
          <a:xfrm xmlns:a="http://schemas.openxmlformats.org/drawingml/2006/main">
            <a:off x="76200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1</a:t>
            </a:r>
            <a:endParaRPr lang="en-US" sz="1200"/>
          </a:p>
          <a:p xmlns:a="http://schemas.openxmlformats.org/drawingml/2006/main">
            <a:pPr algn="l">
              <a:lnSpc>
                <a:spcPct val="104166"/>
              </a:lnSpc>
            </a:pPr>
            <a:r>
              <a:rPr lang="en-US" sz="1800" b="1" i="0" dirty="0">
                <a:solidFill>
                  <a:srgbClr val="B9411D"/>
                </a:solidFill>
                <a:latin typeface="Aptos Display"/>
              </a:rPr>
              <a:t>Update.</a:t>
            </a:r>
            <a:endParaRPr lang="en-US" sz="1800"/>
          </a:p>
          <a:p xmlns:a="http://schemas.openxmlformats.org/drawingml/2006/main">
            <a:pPr algn="l">
              <a:lnSpc>
                <a:spcPct val="104166"/>
              </a:lnSpc>
            </a:pPr>
            <a:r>
              <a:rPr lang="en-US" sz="1400" b="0" i="0" dirty="0">
                <a:solidFill>
                  <a:srgbClr val="1F2635"/>
                </a:solidFill>
                <a:latin typeface="Aptos"/>
              </a:rPr>
              <a:t>Patch software and maintain current protections.</a:t>
            </a:r>
            <a:endParaRPr lang="en-US" sz="1400"/>
          </a:p>
        </p:txBody>
      </p:sp>
      <p:sp>
        <p:nvSpPr>
          <p:cNvPr id="9" name="ProcessCard2"/>
          <p:cNvSpPr>
            <a:spLocks xmlns:a="http://schemas.openxmlformats.org/drawingml/2006/main" noGrp="1"/>
          </p:cNvSpPr>
          <p:nvPr/>
        </p:nvSpPr>
        <p:spPr>
          <a:xfrm xmlns:a="http://schemas.openxmlformats.org/drawingml/2006/main">
            <a:off x="437515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2</a:t>
            </a:r>
            <a:endParaRPr lang="en-US" sz="1200"/>
          </a:p>
          <a:p xmlns:a="http://schemas.openxmlformats.org/drawingml/2006/main">
            <a:pPr algn="l">
              <a:lnSpc>
                <a:spcPct val="104166"/>
              </a:lnSpc>
            </a:pPr>
            <a:r>
              <a:rPr lang="en-US" sz="1800" b="1" i="0" dirty="0">
                <a:solidFill>
                  <a:srgbClr val="B9411D"/>
                </a:solidFill>
                <a:latin typeface="Aptos Display"/>
              </a:rPr>
              <a:t>Receive reports.</a:t>
            </a:r>
            <a:endParaRPr lang="en-US" sz="1800"/>
          </a:p>
          <a:p xmlns:a="http://schemas.openxmlformats.org/drawingml/2006/main">
            <a:pPr algn="l">
              <a:lnSpc>
                <a:spcPct val="104166"/>
              </a:lnSpc>
            </a:pPr>
            <a:r>
              <a:rPr lang="en-US" sz="1400" b="0" i="0" dirty="0">
                <a:solidFill>
                  <a:srgbClr val="1F2635"/>
                </a:solidFill>
                <a:latin typeface="Aptos"/>
              </a:rPr>
              <a:t>Use an effective vulnerability reporting process.</a:t>
            </a:r>
            <a:endParaRPr lang="en-US" sz="1400"/>
          </a:p>
        </p:txBody>
      </p:sp>
      <p:sp>
        <p:nvSpPr>
          <p:cNvPr id="10" name="ProcessCard3"/>
          <p:cNvSpPr>
            <a:spLocks xmlns:a="http://schemas.openxmlformats.org/drawingml/2006/main" noGrp="1"/>
          </p:cNvSpPr>
          <p:nvPr/>
        </p:nvSpPr>
        <p:spPr>
          <a:xfrm xmlns:a="http://schemas.openxmlformats.org/drawingml/2006/main">
            <a:off x="798830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9E3DD"/>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B9411D"/>
                </a:solidFill>
                <a:latin typeface="Aptos"/>
              </a:rPr>
              <a:t>3</a:t>
            </a:r>
            <a:endParaRPr lang="en-US" sz="1200"/>
          </a:p>
          <a:p xmlns:a="http://schemas.openxmlformats.org/drawingml/2006/main">
            <a:pPr algn="l">
              <a:lnSpc>
                <a:spcPct val="104166"/>
              </a:lnSpc>
            </a:pPr>
            <a:r>
              <a:rPr lang="en-US" sz="1800" b="1" i="0" dirty="0">
                <a:solidFill>
                  <a:srgbClr val="B9411D"/>
                </a:solidFill>
                <a:latin typeface="Aptos Display"/>
              </a:rPr>
              <a:t>Respond quickly.</a:t>
            </a:r>
            <a:endParaRPr lang="en-US" sz="1800"/>
          </a:p>
          <a:p xmlns:a="http://schemas.openxmlformats.org/drawingml/2006/main">
            <a:pPr algn="l">
              <a:lnSpc>
                <a:spcPct val="104166"/>
              </a:lnSpc>
            </a:pPr>
            <a:r>
              <a:rPr lang="en-US" sz="1400" b="0" i="0" dirty="0">
                <a:solidFill>
                  <a:srgbClr val="1F2635"/>
                </a:solidFill>
                <a:latin typeface="Aptos"/>
              </a:rPr>
              <a:t>Investigate incidents and close vulnerabilities promptly.</a:t>
            </a:r>
            <a:endParaRPr lang="en-US" sz="1400"/>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2158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FFCB68"/>
          </a:solidFill>
          <a:ln xmlns:a="http://schemas.openxmlformats.org/drawingml/2006/main" w="12700">
            <a:noFill/>
          </a:ln>
        </p:spPr>
      </p:sp>
      <p:sp>
        <p:nvSpPr>
          <p:cNvPr id="4" name="Headline"/>
          <p:cNvSpPr>
            <a:spLocks xmlns:a="http://schemas.openxmlformats.org/drawingml/2006/main" noGrp="1"/>
          </p:cNvSpPr>
          <p:nvPr/>
        </p:nvSpPr>
        <p:spPr>
          <a:xfrm xmlns:a="http://schemas.openxmlformats.org/drawingml/2006/main">
            <a:off x="1397000" y="1206500"/>
            <a:ext cx="9398000" cy="7620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3400" b="1" i="0" dirty="0">
                <a:solidFill>
                  <a:srgbClr val="F8FAFC"/>
                </a:solidFill>
                <a:latin typeface="Aptos Display"/>
              </a:rPr>
              <a:t>Start with security.</a:t>
            </a:r>
            <a:endParaRPr lang="en-US" sz="3400"/>
          </a:p>
        </p:txBody>
      </p:sp>
      <p:sp>
        <p:nvSpPr>
          <p:cNvPr id="5" name="Message"/>
          <p:cNvSpPr>
            <a:spLocks xmlns:a="http://schemas.openxmlformats.org/drawingml/2006/main" noGrp="1"/>
          </p:cNvSpPr>
          <p:nvPr/>
        </p:nvSpPr>
        <p:spPr>
          <a:xfrm xmlns:a="http://schemas.openxmlformats.org/drawingml/2006/main">
            <a:off x="1651000" y="2095500"/>
            <a:ext cx="8890000" cy="571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800" b="0" i="0" dirty="0">
                <a:solidFill>
                  <a:srgbClr val="F8FAFC"/>
                </a:solidFill>
                <a:latin typeface="Aptos"/>
              </a:rPr>
              <a:t>Begin by taking stock of customer information and access.</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1F2635"/>
      </a:dk1>
      <a:lt1>
        <a:srgbClr val="FFF8F0"/>
      </a:lt1>
      <a:dk2>
        <a:srgbClr val="FF6A3D"/>
      </a:dk2>
      <a:lt2>
        <a:srgbClr val="2158FF"/>
      </a:lt2>
      <a:accent1>
        <a:srgbClr val="FF6A3D"/>
      </a:accent1>
      <a:accent2>
        <a:srgbClr val="2158FF"/>
      </a:accent2>
      <a:accent3>
        <a:srgbClr val="FF6A3D"/>
      </a:accent3>
      <a:accent4>
        <a:srgbClr val="FFF8F0"/>
      </a:accent4>
      <a:accent5>
        <a:srgbClr val="1F2635"/>
      </a:accent5>
      <a:accent6>
        <a:srgbClr val="FF6A3D"/>
      </a:accent6>
      <a:hlink>
        <a:srgbClr val="2158FF"/>
      </a:hlink>
      <a:folHlink>
        <a:srgbClr val="FF6A3D"/>
      </a:folHlink>
    </a:clrScheme>
    <a:fontScheme name="BrandFonts">
      <a:majorFont>
        <a:latin typeface="Aptos Display"/>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