
<file path=[Content_Types].xml><?xml version="1.0" encoding="utf-8"?>
<Types xmlns="http://schemas.openxmlformats.org/package/2006/content-types">
  <Default Extension="xml" ContentType="application/xml"/>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Types>
</file>

<file path=_rels/.rels><?xml version="1.0" encoding="utf-8"?><Relationships xmlns="http://schemas.openxmlformats.org/package/2006/relationships"><Relationship Type="http://schemas.openxmlformats.org/officeDocument/2006/relationships/officeDocument" Target="ppt/presentation.xml" Id="R8e7c45d48a064a04" /></Relationships>
</file>

<file path=ppt/presentation.xml><?xml version="1.0" encoding="utf-8"?>
<p:presentation xmlns:p="http://schemas.openxmlformats.org/presentationml/2006/main">
  <p:sldMasterIdLst>
    <p:sldMasterId xmlns:r="http://schemas.openxmlformats.org/officeDocument/2006/relationships" id="2147483648" r:id="R7ff044d833954f68"/>
  </p:sldMasterIdLst>
  <p:sldIdLst>
    <p:sldId xmlns:r="http://schemas.openxmlformats.org/officeDocument/2006/relationships" id="256" r:id="R9243e7b7bec6417f"/>
    <p:sldId xmlns:r="http://schemas.openxmlformats.org/officeDocument/2006/relationships" id="257" r:id="R53edb53b09024abb"/>
    <p:sldId xmlns:r="http://schemas.openxmlformats.org/officeDocument/2006/relationships" id="258" r:id="R51e00334bec94d75"/>
    <p:sldId xmlns:r="http://schemas.openxmlformats.org/officeDocument/2006/relationships" id="259" r:id="R6ec249ec3d50433d"/>
    <p:sldId xmlns:r="http://schemas.openxmlformats.org/officeDocument/2006/relationships" id="260" r:id="Re7d1a655d1374fc9"/>
    <p:sldId xmlns:r="http://schemas.openxmlformats.org/officeDocument/2006/relationships" id="261" r:id="R80554d21ce6e4686"/>
    <p:sldId xmlns:r="http://schemas.openxmlformats.org/officeDocument/2006/relationships" id="262" r:id="Re2196ba3811f421a"/>
    <p:sldId xmlns:r="http://schemas.openxmlformats.org/officeDocument/2006/relationships" id="263" r:id="R275ac348955b46ee"/>
    <p:sldId xmlns:r="http://schemas.openxmlformats.org/officeDocument/2006/relationships" id="264" r:id="R68976ff35dcb49fd"/>
    <p:sldId xmlns:r="http://schemas.openxmlformats.org/officeDocument/2006/relationships" id="265" r:id="R12576930a5f14a99"/>
    <p:sldId xmlns:r="http://schemas.openxmlformats.org/officeDocument/2006/relationships" id="266" r:id="R1e6d71e04797484e"/>
    <p:sldId xmlns:r="http://schemas.openxmlformats.org/officeDocument/2006/relationships" id="267" r:id="R16689bcac20e451a"/>
    <p:sldId xmlns:r="http://schemas.openxmlformats.org/officeDocument/2006/relationships" id="268" r:id="R89efcb69db204065"/>
    <p:sldId xmlns:r="http://schemas.openxmlformats.org/officeDocument/2006/relationships" id="269" r:id="R74f7176b3f724b21"/>
    <p:sldId xmlns:r="http://schemas.openxmlformats.org/officeDocument/2006/relationships" id="270" r:id="R5f586df94ca642a7"/>
    <p:sldId xmlns:r="http://schemas.openxmlformats.org/officeDocument/2006/relationships" id="271" r:id="Rc7db8aa8a40240fb"/>
    <p:sldId xmlns:r="http://schemas.openxmlformats.org/officeDocument/2006/relationships" id="272" r:id="R7759e9f49d494eab"/>
    <p:sldId xmlns:r="http://schemas.openxmlformats.org/officeDocument/2006/relationships" id="273" r:id="R76566fb23fe2454c"/>
    <p:sldId xmlns:r="http://schemas.openxmlformats.org/officeDocument/2006/relationships" id="274" r:id="R8c53231aa4854084"/>
    <p:sldId xmlns:r="http://schemas.openxmlformats.org/officeDocument/2006/relationships" id="275" r:id="Rfd5428dbf69e4a2a"/>
    <p:sldId xmlns:r="http://schemas.openxmlformats.org/officeDocument/2006/relationships" id="276" r:id="R9c0f3fd383c74cca"/>
    <p:sldId xmlns:r="http://schemas.openxmlformats.org/officeDocument/2006/relationships" id="277" r:id="R3a0003e5653e4dff"/>
    <p:sldId xmlns:r="http://schemas.openxmlformats.org/officeDocument/2006/relationships" id="278" r:id="R5cda6ab406b44707"/>
    <p:sldId xmlns:r="http://schemas.openxmlformats.org/officeDocument/2006/relationships" id="279" r:id="Rfc28c9b67fb74db2"/>
    <p:sldId xmlns:r="http://schemas.openxmlformats.org/officeDocument/2006/relationships" id="280" r:id="Raf3ddd88281747ea"/>
    <p:sldId xmlns:r="http://schemas.openxmlformats.org/officeDocument/2006/relationships" id="281" r:id="Rfea44703d69f4e99"/>
    <p:sldId xmlns:r="http://schemas.openxmlformats.org/officeDocument/2006/relationships" id="282" r:id="Reb85d641ca3047e5"/>
    <p:sldId xmlns:r="http://schemas.openxmlformats.org/officeDocument/2006/relationships" id="283" r:id="R3dc958cd78fe487d"/>
    <p:sldId xmlns:r="http://schemas.openxmlformats.org/officeDocument/2006/relationships" id="284" r:id="Rf86eb0cb43d04255"/>
    <p:sldId xmlns:r="http://schemas.openxmlformats.org/officeDocument/2006/relationships" id="285" r:id="R9ad9572f6095478d"/>
    <p:sldId xmlns:r="http://schemas.openxmlformats.org/officeDocument/2006/relationships" id="286" r:id="R294bcea6c6cb40e3"/>
    <p:sldId xmlns:r="http://schemas.openxmlformats.org/officeDocument/2006/relationships" id="287" r:id="Ra1ab5af3704042b4"/>
    <p:sldId xmlns:r="http://schemas.openxmlformats.org/officeDocument/2006/relationships" id="288" r:id="R5308ab3ec15e40c9"/>
    <p:sldId xmlns:r="http://schemas.openxmlformats.org/officeDocument/2006/relationships" id="289" r:id="R7d900949131e41c8"/>
    <p:sldId xmlns:r="http://schemas.openxmlformats.org/officeDocument/2006/relationships" id="290" r:id="R49fdc273773e4822"/>
    <p:sldId xmlns:r="http://schemas.openxmlformats.org/officeDocument/2006/relationships" id="291" r:id="R5ae0d120903f4af6"/>
    <p:sldId xmlns:r="http://schemas.openxmlformats.org/officeDocument/2006/relationships" id="292" r:id="R18e0e09677364e5d"/>
    <p:sldId xmlns:r="http://schemas.openxmlformats.org/officeDocument/2006/relationships" id="293" r:id="R8c5acfd7b9b54c0d"/>
    <p:sldId xmlns:r="http://schemas.openxmlformats.org/officeDocument/2006/relationships" id="294" r:id="R619a4d3ff2854b62"/>
    <p:sldId xmlns:r="http://schemas.openxmlformats.org/officeDocument/2006/relationships" id="295" r:id="R044ab815dc9f4aab"/>
    <p:sldId xmlns:r="http://schemas.openxmlformats.org/officeDocument/2006/relationships" id="296" r:id="Rffb0314ab3d842f5"/>
  </p:sldIdLst>
  <p:sldSz cx="12192000" cy="6858000"/>
  <p:notesSz cx="6858000" cy="9144000"/>
</p:presentation>
</file>

<file path=ppt/_rels/presentation.xml.rels><?xml version="1.0" encoding="utf-8"?><Relationships xmlns="http://schemas.openxmlformats.org/package/2006/relationships"><Relationship Type="http://schemas.openxmlformats.org/officeDocument/2006/relationships/slideMaster" Target="slideMasters/slideMaster1.xml" Id="R7ff044d833954f68" /><Relationship Type="http://schemas.openxmlformats.org/officeDocument/2006/relationships/theme" Target="theme/theme1.xml" Id="R507fdf3d7bb04165" /><Relationship Type="http://schemas.openxmlformats.org/officeDocument/2006/relationships/slide" Target="slides/slide1.xml" Id="R9243e7b7bec6417f" /><Relationship Type="http://schemas.openxmlformats.org/officeDocument/2006/relationships/slide" Target="slides/slide2.xml" Id="R53edb53b09024abb" /><Relationship Type="http://schemas.openxmlformats.org/officeDocument/2006/relationships/slide" Target="slides/slide3.xml" Id="R51e00334bec94d75" /><Relationship Type="http://schemas.openxmlformats.org/officeDocument/2006/relationships/slide" Target="slides/slide4.xml" Id="R6ec249ec3d50433d" /><Relationship Type="http://schemas.openxmlformats.org/officeDocument/2006/relationships/slide" Target="slides/slide5.xml" Id="Re7d1a655d1374fc9" /><Relationship Type="http://schemas.openxmlformats.org/officeDocument/2006/relationships/slide" Target="slides/slide6.xml" Id="R80554d21ce6e4686" /><Relationship Type="http://schemas.openxmlformats.org/officeDocument/2006/relationships/slide" Target="slides/slide7.xml" Id="Re2196ba3811f421a" /><Relationship Type="http://schemas.openxmlformats.org/officeDocument/2006/relationships/slide" Target="slides/slide8.xml" Id="R275ac348955b46ee" /><Relationship Type="http://schemas.openxmlformats.org/officeDocument/2006/relationships/slide" Target="slides/slide9.xml" Id="R68976ff35dcb49fd" /><Relationship Type="http://schemas.openxmlformats.org/officeDocument/2006/relationships/slide" Target="slides/slide10.xml" Id="R12576930a5f14a99" /><Relationship Type="http://schemas.openxmlformats.org/officeDocument/2006/relationships/slide" Target="slides/slide11.xml" Id="R1e6d71e04797484e" /><Relationship Type="http://schemas.openxmlformats.org/officeDocument/2006/relationships/slide" Target="slides/slide12.xml" Id="R16689bcac20e451a" /><Relationship Type="http://schemas.openxmlformats.org/officeDocument/2006/relationships/slide" Target="slides/slide13.xml" Id="R89efcb69db204065" /><Relationship Type="http://schemas.openxmlformats.org/officeDocument/2006/relationships/slide" Target="slides/slide14.xml" Id="R74f7176b3f724b21" /><Relationship Type="http://schemas.openxmlformats.org/officeDocument/2006/relationships/slide" Target="slides/slide15.xml" Id="R5f586df94ca642a7" /><Relationship Type="http://schemas.openxmlformats.org/officeDocument/2006/relationships/slide" Target="slides/slide16.xml" Id="Rc7db8aa8a40240fb" /><Relationship Type="http://schemas.openxmlformats.org/officeDocument/2006/relationships/slide" Target="slides/slide17.xml" Id="R7759e9f49d494eab" /><Relationship Type="http://schemas.openxmlformats.org/officeDocument/2006/relationships/slide" Target="slides/slide18.xml" Id="R76566fb23fe2454c" /><Relationship Type="http://schemas.openxmlformats.org/officeDocument/2006/relationships/slide" Target="slides/slide19.xml" Id="R8c53231aa4854084" /><Relationship Type="http://schemas.openxmlformats.org/officeDocument/2006/relationships/slide" Target="slides/slide20.xml" Id="Rfd5428dbf69e4a2a" /><Relationship Type="http://schemas.openxmlformats.org/officeDocument/2006/relationships/slide" Target="slides/slide21.xml" Id="R9c0f3fd383c74cca" /><Relationship Type="http://schemas.openxmlformats.org/officeDocument/2006/relationships/slide" Target="slides/slide22.xml" Id="R3a0003e5653e4dff" /><Relationship Type="http://schemas.openxmlformats.org/officeDocument/2006/relationships/slide" Target="slides/slide23.xml" Id="R5cda6ab406b44707" /><Relationship Type="http://schemas.openxmlformats.org/officeDocument/2006/relationships/slide" Target="slides/slide24.xml" Id="Rfc28c9b67fb74db2" /><Relationship Type="http://schemas.openxmlformats.org/officeDocument/2006/relationships/slide" Target="slides/slide25.xml" Id="Raf3ddd88281747ea" /><Relationship Type="http://schemas.openxmlformats.org/officeDocument/2006/relationships/slide" Target="slides/slide26.xml" Id="Rfea44703d69f4e99" /><Relationship Type="http://schemas.openxmlformats.org/officeDocument/2006/relationships/slide" Target="slides/slide27.xml" Id="Reb85d641ca3047e5" /><Relationship Type="http://schemas.openxmlformats.org/officeDocument/2006/relationships/slide" Target="slides/slide28.xml" Id="R3dc958cd78fe487d" /><Relationship Type="http://schemas.openxmlformats.org/officeDocument/2006/relationships/slide" Target="slides/slide29.xml" Id="Rf86eb0cb43d04255" /><Relationship Type="http://schemas.openxmlformats.org/officeDocument/2006/relationships/slide" Target="slides/slide30.xml" Id="R9ad9572f6095478d" /><Relationship Type="http://schemas.openxmlformats.org/officeDocument/2006/relationships/slide" Target="slides/slide31.xml" Id="R294bcea6c6cb40e3" /><Relationship Type="http://schemas.openxmlformats.org/officeDocument/2006/relationships/slide" Target="slides/slide32.xml" Id="Ra1ab5af3704042b4" /><Relationship Type="http://schemas.openxmlformats.org/officeDocument/2006/relationships/slide" Target="slides/slide33.xml" Id="R5308ab3ec15e40c9" /><Relationship Type="http://schemas.openxmlformats.org/officeDocument/2006/relationships/slide" Target="slides/slide34.xml" Id="R7d900949131e41c8" /><Relationship Type="http://schemas.openxmlformats.org/officeDocument/2006/relationships/slide" Target="slides/slide35.xml" Id="R49fdc273773e4822" /><Relationship Type="http://schemas.openxmlformats.org/officeDocument/2006/relationships/slide" Target="slides/slide36.xml" Id="R5ae0d120903f4af6" /><Relationship Type="http://schemas.openxmlformats.org/officeDocument/2006/relationships/slide" Target="slides/slide37.xml" Id="R18e0e09677364e5d" /><Relationship Type="http://schemas.openxmlformats.org/officeDocument/2006/relationships/slide" Target="slides/slide38.xml" Id="R8c5acfd7b9b54c0d" /><Relationship Type="http://schemas.openxmlformats.org/officeDocument/2006/relationships/slide" Target="slides/slide39.xml" Id="R619a4d3ff2854b62" /><Relationship Type="http://schemas.openxmlformats.org/officeDocument/2006/relationships/slide" Target="slides/slide40.xml" Id="R044ab815dc9f4aab" /><Relationship Type="http://schemas.openxmlformats.org/officeDocument/2006/relationships/slide" Target="slides/slide41.xml" Id="Rffb0314ab3d842f5" /></Relationships>
</file>

<file path=ppt/slideLayouts/_rels/slideLayout1.xml.rels><?xml version="1.0" encoding="utf-8"?><Relationships xmlns="http://schemas.openxmlformats.org/package/2006/relationships"><Relationship Type="http://schemas.openxmlformats.org/officeDocument/2006/relationships/slideMaster" Target="../slideMasters/slideMaster1.xml" Id="Rfb3b5e50f70e48a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a:off x="0" y="0"/>
          <a:ext cx="0" cy="0"/>
          <a:chOff x="0" y="0"/>
          <a:chExt cx="0" cy="0"/>
        </a:xfrm>
      </p:grpSpPr>
    </p:spTree>
  </p:cSld>
  <p:clrMapOvr>
    <a:masterClrMapping xmlns:a="http://schemas.openxmlformats.org/drawingml/2006/main"/>
  </p:clrMapOvr>
</p:sldLayout>
</file>

<file path=ppt/slideMasters/_rels/slideMaster1.xml.rels><?xml version="1.0" encoding="utf-8"?><Relationships xmlns="http://schemas.openxmlformats.org/package/2006/relationships"><Relationship Type="http://schemas.openxmlformats.org/officeDocument/2006/relationships/slideLayout" Target="../slideLayouts/slideLayout1.xml" Id="R8940e872239745e7" /><Relationship Type="http://schemas.openxmlformats.org/officeDocument/2006/relationships/theme" Target="../theme/theme1.xml" Id="Rd51029c727764777"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a:off x="0" y="0"/>
          <a:ext cx="0" cy="0"/>
          <a:chOff x="0" y="0"/>
          <a:chExt cx="0" cy="0"/>
        </a:xfrm>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940e872239745e7"/>
  </p:sldLayoutIdLst>
  <p:txStyles>
    <p:titleStyle>
      <a:lvl1pPr xmlns:a="http://schemas.openxmlformats.org/drawingml/2006/main"/>
    </p:titleStyle>
    <p:bodyStyle>
      <a:lvl1pPr xmlns:a="http://schemas.openxmlformats.org/drawingml/2006/main"/>
    </p:bodyStyle>
    <p:otherStyle/>
  </p:txStyles>
</p:sldMaster>
</file>

<file path=ppt/slides/_rels/slide1.xml.rels><?xml version="1.0" encoding="utf-8"?><Relationships xmlns="http://schemas.openxmlformats.org/package/2006/relationships"><Relationship Type="http://schemas.openxmlformats.org/officeDocument/2006/relationships/slideLayout" Target="../slideLayouts/slideLayout1.xml" Id="R066248a8883f4792" /></Relationships>
</file>

<file path=ppt/slides/_rels/slide2.xml.rels><?xml version="1.0" encoding="utf-8"?><Relationships xmlns="http://schemas.openxmlformats.org/package/2006/relationships"><Relationship Type="http://schemas.openxmlformats.org/officeDocument/2006/relationships/slideLayout" Target="../slideLayouts/slideLayout1.xml" Id="R103709513cfd47b8" /></Relationships>
</file>

<file path=ppt/slides/_rels/slide3.xml.rels><?xml version="1.0" encoding="utf-8"?><Relationships xmlns="http://schemas.openxmlformats.org/package/2006/relationships"><Relationship Type="http://schemas.openxmlformats.org/officeDocument/2006/relationships/slideLayout" Target="../slideLayouts/slideLayout1.xml" Id="Rdd1e796523c64efa" /></Relationships>
</file>

<file path=ppt/slides/_rels/slide4.xml.rels><?xml version="1.0" encoding="utf-8"?><Relationships xmlns="http://schemas.openxmlformats.org/package/2006/relationships"><Relationship Type="http://schemas.openxmlformats.org/officeDocument/2006/relationships/slideLayout" Target="../slideLayouts/slideLayout1.xml" Id="R794d2fc1b7704958" /></Relationships>
</file>

<file path=ppt/slides/_rels/slide5.xml.rels><?xml version="1.0" encoding="utf-8"?><Relationships xmlns="http://schemas.openxmlformats.org/package/2006/relationships"><Relationship Type="http://schemas.openxmlformats.org/officeDocument/2006/relationships/slideLayout" Target="../slideLayouts/slideLayout1.xml" Id="R4238602e278748f9" /></Relationships>
</file>

<file path=ppt/slides/_rels/slide6.xml.rels><?xml version="1.0" encoding="utf-8"?><Relationships xmlns="http://schemas.openxmlformats.org/package/2006/relationships"><Relationship Type="http://schemas.openxmlformats.org/officeDocument/2006/relationships/slideLayout" Target="../slideLayouts/slideLayout1.xml" Id="Re7bc1554d894408e" /></Relationships>
</file>

<file path=ppt/slides/_rels/slide7.xml.rels><?xml version="1.0" encoding="utf-8"?><Relationships xmlns="http://schemas.openxmlformats.org/package/2006/relationships"><Relationship Type="http://schemas.openxmlformats.org/officeDocument/2006/relationships/slideLayout" Target="../slideLayouts/slideLayout1.xml" Id="R401a716af1d94e2d" /></Relationships>
</file>

<file path=ppt/slides/_rels/slide8.xml.rels><?xml version="1.0" encoding="utf-8"?><Relationships xmlns="http://schemas.openxmlformats.org/package/2006/relationships"><Relationship Type="http://schemas.openxmlformats.org/officeDocument/2006/relationships/slideLayout" Target="../slideLayouts/slideLayout1.xml" Id="R05643e30a0ce4ae6" /></Relationships>
</file>

<file path=ppt/slides/_rels/slide9.xml.rels><?xml version="1.0" encoding="utf-8"?><Relationships xmlns="http://schemas.openxmlformats.org/package/2006/relationships"><Relationship Type="http://schemas.openxmlformats.org/officeDocument/2006/relationships/slideLayout" Target="../slideLayouts/slideLayout1.xml" Id="R372b288b62a14f1b" /></Relationships>
</file>

<file path=ppt/slides/_rels/slide10.xml.rels><?xml version="1.0" encoding="utf-8"?><Relationships xmlns="http://schemas.openxmlformats.org/package/2006/relationships"><Relationship Type="http://schemas.openxmlformats.org/officeDocument/2006/relationships/slideLayout" Target="../slideLayouts/slideLayout1.xml" Id="R69311c67eb3547a3" /></Relationships>
</file>

<file path=ppt/slides/_rels/slide11.xml.rels><?xml version="1.0" encoding="utf-8"?><Relationships xmlns="http://schemas.openxmlformats.org/package/2006/relationships"><Relationship Type="http://schemas.openxmlformats.org/officeDocument/2006/relationships/slideLayout" Target="../slideLayouts/slideLayout1.xml" Id="R896cf6c42bc547fb" /></Relationships>
</file>

<file path=ppt/slides/_rels/slide12.xml.rels><?xml version="1.0" encoding="utf-8"?><Relationships xmlns="http://schemas.openxmlformats.org/package/2006/relationships"><Relationship Type="http://schemas.openxmlformats.org/officeDocument/2006/relationships/slideLayout" Target="../slideLayouts/slideLayout1.xml" Id="Ra3defca51bad492a" /></Relationships>
</file>

<file path=ppt/slides/_rels/slide13.xml.rels><?xml version="1.0" encoding="utf-8"?><Relationships xmlns="http://schemas.openxmlformats.org/package/2006/relationships"><Relationship Type="http://schemas.openxmlformats.org/officeDocument/2006/relationships/slideLayout" Target="../slideLayouts/slideLayout1.xml" Id="Rc0b23116aad144bd" /></Relationships>
</file>

<file path=ppt/slides/_rels/slide14.xml.rels><?xml version="1.0" encoding="utf-8"?><Relationships xmlns="http://schemas.openxmlformats.org/package/2006/relationships"><Relationship Type="http://schemas.openxmlformats.org/officeDocument/2006/relationships/slideLayout" Target="../slideLayouts/slideLayout1.xml" Id="Rcc71f8f33a474494" /></Relationships>
</file>

<file path=ppt/slides/_rels/slide15.xml.rels><?xml version="1.0" encoding="utf-8"?><Relationships xmlns="http://schemas.openxmlformats.org/package/2006/relationships"><Relationship Type="http://schemas.openxmlformats.org/officeDocument/2006/relationships/slideLayout" Target="../slideLayouts/slideLayout1.xml" Id="Ra75016c7d37a403f" /></Relationships>
</file>

<file path=ppt/slides/_rels/slide16.xml.rels><?xml version="1.0" encoding="utf-8"?><Relationships xmlns="http://schemas.openxmlformats.org/package/2006/relationships"><Relationship Type="http://schemas.openxmlformats.org/officeDocument/2006/relationships/slideLayout" Target="../slideLayouts/slideLayout1.xml" Id="Ra41ec82fdbcd483e" /></Relationships>
</file>

<file path=ppt/slides/_rels/slide17.xml.rels><?xml version="1.0" encoding="utf-8"?><Relationships xmlns="http://schemas.openxmlformats.org/package/2006/relationships"><Relationship Type="http://schemas.openxmlformats.org/officeDocument/2006/relationships/slideLayout" Target="../slideLayouts/slideLayout1.xml" Id="Rcf76ee1f88d14d62" /></Relationships>
</file>

<file path=ppt/slides/_rels/slide18.xml.rels><?xml version="1.0" encoding="utf-8"?><Relationships xmlns="http://schemas.openxmlformats.org/package/2006/relationships"><Relationship Type="http://schemas.openxmlformats.org/officeDocument/2006/relationships/slideLayout" Target="../slideLayouts/slideLayout1.xml" Id="Rfb055dd28f0e4f88" /></Relationships>
</file>

<file path=ppt/slides/_rels/slide19.xml.rels><?xml version="1.0" encoding="utf-8"?><Relationships xmlns="http://schemas.openxmlformats.org/package/2006/relationships"><Relationship Type="http://schemas.openxmlformats.org/officeDocument/2006/relationships/slideLayout" Target="../slideLayouts/slideLayout1.xml" Id="R5ec1e19725334e8c" /></Relationships>
</file>

<file path=ppt/slides/_rels/slide20.xml.rels><?xml version="1.0" encoding="utf-8"?><Relationships xmlns="http://schemas.openxmlformats.org/package/2006/relationships"><Relationship Type="http://schemas.openxmlformats.org/officeDocument/2006/relationships/slideLayout" Target="../slideLayouts/slideLayout1.xml" Id="Ra272c13226124594" /></Relationships>
</file>

<file path=ppt/slides/_rels/slide21.xml.rels><?xml version="1.0" encoding="utf-8"?><Relationships xmlns="http://schemas.openxmlformats.org/package/2006/relationships"><Relationship Type="http://schemas.openxmlformats.org/officeDocument/2006/relationships/slideLayout" Target="../slideLayouts/slideLayout1.xml" Id="R5acdc385c7374295" /></Relationships>
</file>

<file path=ppt/slides/_rels/slide22.xml.rels><?xml version="1.0" encoding="utf-8"?><Relationships xmlns="http://schemas.openxmlformats.org/package/2006/relationships"><Relationship Type="http://schemas.openxmlformats.org/officeDocument/2006/relationships/slideLayout" Target="../slideLayouts/slideLayout1.xml" Id="R3dd3eb22b64f49f7" /></Relationships>
</file>

<file path=ppt/slides/_rels/slide23.xml.rels><?xml version="1.0" encoding="utf-8"?><Relationships xmlns="http://schemas.openxmlformats.org/package/2006/relationships"><Relationship Type="http://schemas.openxmlformats.org/officeDocument/2006/relationships/slideLayout" Target="../slideLayouts/slideLayout1.xml" Id="R5f0fcaa96a454497" /></Relationships>
</file>

<file path=ppt/slides/_rels/slide24.xml.rels><?xml version="1.0" encoding="utf-8"?><Relationships xmlns="http://schemas.openxmlformats.org/package/2006/relationships"><Relationship Type="http://schemas.openxmlformats.org/officeDocument/2006/relationships/slideLayout" Target="../slideLayouts/slideLayout1.xml" Id="Rf6322e606fec41b1" /></Relationships>
</file>

<file path=ppt/slides/_rels/slide25.xml.rels><?xml version="1.0" encoding="utf-8"?><Relationships xmlns="http://schemas.openxmlformats.org/package/2006/relationships"><Relationship Type="http://schemas.openxmlformats.org/officeDocument/2006/relationships/slideLayout" Target="../slideLayouts/slideLayout1.xml" Id="Rb612a7ba2dfe4a26" /></Relationships>
</file>

<file path=ppt/slides/_rels/slide26.xml.rels><?xml version="1.0" encoding="utf-8"?><Relationships xmlns="http://schemas.openxmlformats.org/package/2006/relationships"><Relationship Type="http://schemas.openxmlformats.org/officeDocument/2006/relationships/slideLayout" Target="../slideLayouts/slideLayout1.xml" Id="Rba9df5a3f8284fe7" /></Relationships>
</file>

<file path=ppt/slides/_rels/slide27.xml.rels><?xml version="1.0" encoding="utf-8"?><Relationships xmlns="http://schemas.openxmlformats.org/package/2006/relationships"><Relationship Type="http://schemas.openxmlformats.org/officeDocument/2006/relationships/slideLayout" Target="../slideLayouts/slideLayout1.xml" Id="R54e859f39cc44ec7" /></Relationships>
</file>

<file path=ppt/slides/_rels/slide28.xml.rels><?xml version="1.0" encoding="utf-8"?><Relationships xmlns="http://schemas.openxmlformats.org/package/2006/relationships"><Relationship Type="http://schemas.openxmlformats.org/officeDocument/2006/relationships/slideLayout" Target="../slideLayouts/slideLayout1.xml" Id="R44ec2f016f1542d4" /></Relationships>
</file>

<file path=ppt/slides/_rels/slide29.xml.rels><?xml version="1.0" encoding="utf-8"?><Relationships xmlns="http://schemas.openxmlformats.org/package/2006/relationships"><Relationship Type="http://schemas.openxmlformats.org/officeDocument/2006/relationships/slideLayout" Target="../slideLayouts/slideLayout1.xml" Id="Rc0a3291bfeff4fa4" /></Relationships>
</file>

<file path=ppt/slides/_rels/slide30.xml.rels><?xml version="1.0" encoding="utf-8"?><Relationships xmlns="http://schemas.openxmlformats.org/package/2006/relationships"><Relationship Type="http://schemas.openxmlformats.org/officeDocument/2006/relationships/slideLayout" Target="../slideLayouts/slideLayout1.xml" Id="Rd0ac0d2942864977" /></Relationships>
</file>

<file path=ppt/slides/_rels/slide31.xml.rels><?xml version="1.0" encoding="utf-8"?><Relationships xmlns="http://schemas.openxmlformats.org/package/2006/relationships"><Relationship Type="http://schemas.openxmlformats.org/officeDocument/2006/relationships/slideLayout" Target="../slideLayouts/slideLayout1.xml" Id="R78c3e94e093e485f" /></Relationships>
</file>

<file path=ppt/slides/_rels/slide32.xml.rels><?xml version="1.0" encoding="utf-8"?><Relationships xmlns="http://schemas.openxmlformats.org/package/2006/relationships"><Relationship Type="http://schemas.openxmlformats.org/officeDocument/2006/relationships/slideLayout" Target="../slideLayouts/slideLayout1.xml" Id="Rc977b08db4cd4c4f" /></Relationships>
</file>

<file path=ppt/slides/_rels/slide33.xml.rels><?xml version="1.0" encoding="utf-8"?><Relationships xmlns="http://schemas.openxmlformats.org/package/2006/relationships"><Relationship Type="http://schemas.openxmlformats.org/officeDocument/2006/relationships/slideLayout" Target="../slideLayouts/slideLayout1.xml" Id="R74df31a76b8d4076" /></Relationships>
</file>

<file path=ppt/slides/_rels/slide34.xml.rels><?xml version="1.0" encoding="utf-8"?><Relationships xmlns="http://schemas.openxmlformats.org/package/2006/relationships"><Relationship Type="http://schemas.openxmlformats.org/officeDocument/2006/relationships/slideLayout" Target="../slideLayouts/slideLayout1.xml" Id="Ra1a1f1b378054c3a" /></Relationships>
</file>

<file path=ppt/slides/_rels/slide35.xml.rels><?xml version="1.0" encoding="utf-8"?><Relationships xmlns="http://schemas.openxmlformats.org/package/2006/relationships"><Relationship Type="http://schemas.openxmlformats.org/officeDocument/2006/relationships/slideLayout" Target="../slideLayouts/slideLayout1.xml" Id="R28edcf75e1294775" /></Relationships>
</file>

<file path=ppt/slides/_rels/slide36.xml.rels><?xml version="1.0" encoding="utf-8"?><Relationships xmlns="http://schemas.openxmlformats.org/package/2006/relationships"><Relationship Type="http://schemas.openxmlformats.org/officeDocument/2006/relationships/slideLayout" Target="../slideLayouts/slideLayout1.xml" Id="Rbe73d404c94a48bc" /></Relationships>
</file>

<file path=ppt/slides/_rels/slide37.xml.rels><?xml version="1.0" encoding="utf-8"?><Relationships xmlns="http://schemas.openxmlformats.org/package/2006/relationships"><Relationship Type="http://schemas.openxmlformats.org/officeDocument/2006/relationships/slideLayout" Target="../slideLayouts/slideLayout1.xml" Id="Rbf94c3c13a344bde" /></Relationships>
</file>

<file path=ppt/slides/_rels/slide38.xml.rels><?xml version="1.0" encoding="utf-8"?><Relationships xmlns="http://schemas.openxmlformats.org/package/2006/relationships"><Relationship Type="http://schemas.openxmlformats.org/officeDocument/2006/relationships/slideLayout" Target="../slideLayouts/slideLayout1.xml" Id="Rb4cd260c7128408c" /></Relationships>
</file>

<file path=ppt/slides/_rels/slide39.xml.rels><?xml version="1.0" encoding="utf-8"?><Relationships xmlns="http://schemas.openxmlformats.org/package/2006/relationships"><Relationship Type="http://schemas.openxmlformats.org/officeDocument/2006/relationships/slideLayout" Target="../slideLayouts/slideLayout1.xml" Id="R47750a9a15004d73" /></Relationships>
</file>

<file path=ppt/slides/_rels/slide40.xml.rels><?xml version="1.0" encoding="utf-8"?><Relationships xmlns="http://schemas.openxmlformats.org/package/2006/relationships"><Relationship Type="http://schemas.openxmlformats.org/officeDocument/2006/relationships/slideLayout" Target="../slideLayouts/slideLayout1.xml" Id="Rbdb11d0aadce451e" /></Relationships>
</file>

<file path=ppt/slides/_rels/slide41.xml.rels><?xml version="1.0" encoding="utf-8"?><Relationships xmlns="http://schemas.openxmlformats.org/package/2006/relationships"><Relationship Type="http://schemas.openxmlformats.org/officeDocument/2006/relationships/slideLayout" Target="../slideLayouts/slideLayout1.xml" Id="R31d2997d6de84b03" /></Relationships>
</file>

<file path=ppt/slides/slide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Sample buyer security questionnaire</a:t>
            </a:r>
            <a:endParaRPr lang="en-US" sz="2800"/>
          </a:p>
        </p:txBody>
      </p:sp>
      <p:sp>
        <p:nvSpPr>
          <p:cNvPr id="5" name="Body"/>
          <p:cNvSpPr>
            <a:spLocks xmlns:a="http://schemas.openxmlformats.org/drawingml/2006/main" noGrp="1"/>
          </p:cNvSpPr>
          <p:nvPr/>
        </p:nvSpPr>
        <p:spPr>
          <a:xfrm xmlns:a="http://schemas.openxmlformats.org/drawingml/2006/main">
            <a:off x="952500" y="3581400"/>
            <a:ext cx="10160000" cy="704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Sample buyer (not named)</a:t>
            </a:r>
            <a:endParaRPr lang="en-US" sz="1800"/>
          </a:p>
          <a:p xmlns:a="http://schemas.openxmlformats.org/drawingml/2006/main">
            <a:pPr algn="l">
              <a:lnSpc>
                <a:spcPct val="104166"/>
              </a:lnSpc>
            </a:pPr>
            <a:r>
              <a:rPr lang="en-US" sz="2000" b="0" i="0" dirty="0">
                <a:solidFill>
                  <a:srgbClr val="0F172A"/>
                </a:solidFill>
                <a:latin typeface="Aptos"/>
              </a:rPr>
              <a:t>32 responses · Planning · readiness 38%</a:t>
            </a:r>
            <a:endParaRPr lang="en-US" sz="2000"/>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req-0b899be838a4e83849b9 (1/5)</a:t>
            </a:r>
            <a:endParaRPr lang="en-US" sz="2800"/>
          </a:p>
        </p:txBody>
      </p:sp>
      <p:sp>
        <p:nvSpPr>
          <p:cNvPr id="5" name="Body"/>
          <p:cNvSpPr>
            <a:spLocks xmlns:a="http://schemas.openxmlformats.org/drawingml/2006/main" noGrp="1"/>
          </p:cNvSpPr>
          <p:nvPr/>
        </p:nvSpPr>
        <p:spPr>
          <a:xfrm xmlns:a="http://schemas.openxmlformats.org/drawingml/2006/main">
            <a:off x="952500" y="2489200"/>
            <a:ext cx="10160000" cy="289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In which country or region is customer data stored and processed?</a:t>
            </a:r>
            <a:endParaRPr lang="en-US" sz="1800"/>
          </a:p>
          <a:p xmlns:a="http://schemas.openxmlformats.org/drawingml/2006/main">
            <a:pPr algn="l">
              <a:lnSpc>
                <a:spcPct val="104166"/>
              </a:lnSpc>
            </a:pPr>
            <a:r>
              <a:rPr lang="en-US" sz="2000" b="0" i="0" dirty="0">
                <a:solidFill>
                  <a:srgbClr val="0F172A"/>
                </a:solidFill>
                <a:latin typeface="Aptos"/>
              </a:rPr>
              <a:t>The application and its database run on Microsoft Azure in the United States.</a:t>
            </a:r>
            <a:endParaRPr lang="en-US" sz="2000"/>
          </a:p>
          <a:p xmlns:a="http://schemas.openxmlformats.org/drawingml/2006/main">
            <a:pPr algn="l">
              <a:lnSpc>
                <a:spcPct val="104166"/>
              </a:lnSpc>
            </a:pPr>
            <a:r>
              <a:rPr lang="en-US" sz="2000" b="0" i="0" dirty="0">
                <a:solidFill>
                  <a:srgbClr val="0F172A"/>
                </a:solidFill>
                <a:latin typeface="Aptos"/>
              </a:rPr>
              <a:t>The table below lists every region Gixo's own configuration names and what runs in each; every region in it that handles customer data is in the US.</a:t>
            </a:r>
            <a:endParaRPr lang="en-US" sz="2000"/>
          </a:p>
          <a:p xmlns:a="http://schemas.openxmlformats.org/drawingml/2006/main">
            <a:pPr algn="l">
              <a:lnSpc>
                <a:spcPct val="104166"/>
              </a:lnSpc>
            </a:pPr>
            <a:r>
              <a:rPr lang="en-US" sz="2000" b="0" i="0" dirty="0">
                <a:solidFill>
                  <a:srgbClr val="0F172A"/>
                </a:solidFill>
                <a:latin typeface="Aptos"/>
              </a:rPr>
              <a:t>Beyond that table, data can be processed outside the United States in three ways.</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req-0b899be838a4e83849b9 (2/5)</a:t>
            </a:r>
            <a:endParaRPr lang="en-US" sz="2800"/>
          </a:p>
        </p:txBody>
      </p:sp>
      <p:sp>
        <p:nvSpPr>
          <p:cNvPr id="5" name="Body"/>
          <p:cNvSpPr>
            <a:spLocks xmlns:a="http://schemas.openxmlformats.org/drawingml/2006/main" noGrp="1"/>
          </p:cNvSpPr>
          <p:nvPr/>
        </p:nvSpPr>
        <p:spPr>
          <a:xfrm xmlns:a="http://schemas.openxmlformats.org/drawingml/2006/main">
            <a:off x="952500" y="2012950"/>
            <a:ext cx="10160000" cy="384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In which country or region is customer data stored and processed?</a:t>
            </a:r>
            <a:endParaRPr lang="en-US" sz="1800"/>
          </a:p>
          <a:p xmlns:a="http://schemas.openxmlformats.org/drawingml/2006/main">
            <a:pPr algn="l">
              <a:lnSpc>
                <a:spcPct val="104166"/>
              </a:lnSpc>
            </a:pPr>
            <a:r>
              <a:rPr lang="en-US" sz="2000" b="0" i="0" dirty="0">
                <a:solidFill>
                  <a:srgbClr val="0F172A"/>
                </a:solidFill>
                <a:latin typeface="Aptos"/>
              </a:rPr>
              <a:t>At least one Azure OpenAI model deployment is Global Standard, a deployment type Azure may run in any of its regions, so a prompt sent to it can be processed outside the US; Gixo's configuration records the deployment type of only one model deployment, so others may be Global Standard as well.</a:t>
            </a:r>
            <a:endParaRPr lang="en-US" sz="2000"/>
          </a:p>
          <a:p xmlns:a="http://schemas.openxmlformats.org/drawingml/2006/main">
            <a:pPr algn="l">
              <a:lnSpc>
                <a:spcPct val="104166"/>
              </a:lnSpc>
            </a:pPr>
            <a:r>
              <a:rPr lang="en-US" sz="2000" b="0" i="0" dirty="0">
                <a:solidFill>
                  <a:srgbClr val="0F172A"/>
                </a:solidFill>
                <a:latin typeface="Aptos"/>
              </a:rPr>
              <a:t>Requests reach the application through Azure Front Door, whose edge locations around the world terminate TLS.</a:t>
            </a:r>
            <a:endParaRPr lang="en-US" sz="2000"/>
          </a:p>
          <a:p xmlns:a="http://schemas.openxmlformats.org/drawingml/2006/main">
            <a:pPr algn="l">
              <a:lnSpc>
                <a:spcPct val="104166"/>
              </a:lnSpc>
            </a:pPr>
            <a:r>
              <a:rPr lang="en-US" sz="2000" b="0" i="0" dirty="0">
                <a:solidFill>
                  <a:srgbClr val="0F172A"/>
                </a:solidFill>
                <a:latin typeface="Aptos"/>
              </a:rPr>
              <a:t>And third-party providers process what Gixo sends them in their own locations, which this table does not cover.</a:t>
            </a:r>
            <a:endParaRPr lang="en-US" sz="2000"/>
          </a:p>
          <a:p xmlns:a="http://schemas.openxmlformats.org/drawingml/2006/main">
            <a:pPr algn="l">
              <a:lnSpc>
                <a:spcPct val="104166"/>
              </a:lnSpc>
            </a:pPr>
            <a:r>
              <a:rPr lang="en-US" sz="2000" b="0" i="0" dirty="0">
                <a:solidFill>
                  <a:srgbClr val="0F172A"/>
                </a:solidFill>
                <a:latin typeface="Aptos"/>
              </a:rPr>
              <a:t>There is no residency choice.</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req-0b899be838a4e83849b9 (3/5)</a:t>
            </a:r>
            <a:endParaRPr lang="en-US" sz="2800"/>
          </a:p>
        </p:txBody>
      </p:sp>
      <p:sp>
        <p:nvSpPr>
          <p:cNvPr id="5" name="Body"/>
          <p:cNvSpPr>
            <a:spLocks xmlns:a="http://schemas.openxmlformats.org/drawingml/2006/main" noGrp="1"/>
          </p:cNvSpPr>
          <p:nvPr/>
        </p:nvSpPr>
        <p:spPr>
          <a:xfrm xmlns:a="http://schemas.openxmlformats.org/drawingml/2006/main">
            <a:off x="952500" y="2012950"/>
            <a:ext cx="10160000" cy="384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In which country or region is customer data stored and processed?</a:t>
            </a:r>
            <a:endParaRPr lang="en-US" sz="1800"/>
          </a:p>
          <a:p xmlns:a="http://schemas.openxmlformats.org/drawingml/2006/main">
            <a:pPr algn="l">
              <a:lnSpc>
                <a:spcPct val="104166"/>
              </a:lnSpc>
            </a:pPr>
            <a:r>
              <a:rPr lang="en-US" sz="2000" b="0" i="0" dirty="0">
                <a:solidFill>
                  <a:srgbClr val="0F172A"/>
                </a:solidFill>
                <a:latin typeface="Aptos"/>
              </a:rPr>
              <a:t>- The application and its database (Azure Cosmos DB for MongoDB): United States (the configuration does not name which region). Everything a customer stores in the product.</a:t>
            </a:r>
            <a:endParaRPr lang="en-US" sz="2000"/>
          </a:p>
          <a:p xmlns:a="http://schemas.openxmlformats.org/drawingml/2006/main">
            <a:pPr algn="l">
              <a:lnSpc>
                <a:spcPct val="104166"/>
              </a:lnSpc>
            </a:pPr>
            <a:r>
              <a:rPr lang="en-US" sz="2000" b="0" i="0" dirty="0">
                <a:solidFill>
                  <a:srgbClr val="0F172A"/>
                </a:solidFill>
                <a:latin typeface="Aptos"/>
              </a:rPr>
              <a:t>- The Log Analytics workspace the application's telemetry is queried in: Central US. Diagnostic and usage telemetry.</a:t>
            </a:r>
            <a:endParaRPr lang="en-US" sz="2000"/>
          </a:p>
          <a:p xmlns:a="http://schemas.openxmlformats.org/drawingml/2006/main">
            <a:pPr algn="l">
              <a:lnSpc>
                <a:spcPct val="104166"/>
              </a:lnSpc>
            </a:pPr>
            <a:r>
              <a:rPr lang="en-US" sz="2000" b="0" i="0" dirty="0">
                <a:solidFill>
                  <a:srgbClr val="0F172A"/>
                </a:solidFill>
                <a:latin typeface="Aptos"/>
              </a:rPr>
              <a:t>- The storage account each deploy uploads the application package to: Central US. Application packages. The configuration does not say what else the account holds.</a:t>
            </a:r>
            <a:endParaRPr lang="en-US" sz="2000"/>
          </a:p>
          <a:p xmlns:a="http://schemas.openxmlformats.org/drawingml/2006/main">
            <a:pPr algn="l">
              <a:lnSpc>
                <a:spcPct val="104166"/>
              </a:lnSpc>
            </a:pPr>
            <a:r>
              <a:rPr lang="en-US" sz="2000" b="0" i="0" dirty="0">
                <a:solidFill>
                  <a:srgbClr val="0F172A"/>
                </a:solidFill>
                <a:latin typeface="Aptos"/>
              </a:rPr>
              <a:t>- The AI model gateway (LiteLLM), a container app: East US. Every AI prompt and response sent through the gateway, in transit.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req-0b899be838a4e83849b9 (4/5)</a:t>
            </a:r>
            <a:endParaRPr lang="en-US" sz="2800"/>
          </a:p>
        </p:txBody>
      </p:sp>
      <p:sp>
        <p:nvSpPr>
          <p:cNvPr id="5" name="Body"/>
          <p:cNvSpPr>
            <a:spLocks xmlns:a="http://schemas.openxmlformats.org/drawingml/2006/main" noGrp="1"/>
          </p:cNvSpPr>
          <p:nvPr/>
        </p:nvSpPr>
        <p:spPr>
          <a:xfrm xmlns:a="http://schemas.openxmlformats.org/drawingml/2006/main">
            <a:off x="952500" y="2171700"/>
            <a:ext cx="10160000" cy="353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In which country or region is customer data stored and processed?</a:t>
            </a:r>
            <a:endParaRPr lang="en-US" sz="1800"/>
          </a:p>
          <a:p xmlns:a="http://schemas.openxmlformats.org/drawingml/2006/main">
            <a:pPr algn="l">
              <a:lnSpc>
                <a:spcPct val="104166"/>
              </a:lnSpc>
            </a:pPr>
            <a:r>
              <a:rPr lang="en-US" sz="2000" b="0" i="0" dirty="0">
                <a:solidFill>
                  <a:srgbClr val="0F172A"/>
                </a:solidFill>
                <a:latin typeface="Aptos"/>
              </a:rPr>
              <a:t>- The PDF conversion service (Gotenberg), a container app: East US. Presentations while they are converted to PDF.</a:t>
            </a:r>
            <a:endParaRPr lang="en-US" sz="2000"/>
          </a:p>
          <a:p xmlns:a="http://schemas.openxmlformats.org/drawingml/2006/main">
            <a:pPr algn="l">
              <a:lnSpc>
                <a:spcPct val="104166"/>
              </a:lnSpc>
            </a:pPr>
            <a:r>
              <a:rPr lang="en-US" sz="2000" b="0" i="0" dirty="0">
                <a:solidFill>
                  <a:srgbClr val="0F172A"/>
                </a:solidFill>
                <a:latin typeface="Aptos"/>
              </a:rPr>
              <a:t>- Azure OpenAI model deployments and Azure Speech: East US 2. AI prompts, text to be read aloud and audio to be transcribed.</a:t>
            </a:r>
            <a:endParaRPr lang="en-US" sz="2000"/>
          </a:p>
          <a:p xmlns:a="http://schemas.openxmlformats.org/drawingml/2006/main">
            <a:pPr algn="l">
              <a:lnSpc>
                <a:spcPct val="104166"/>
              </a:lnSpc>
            </a:pPr>
            <a:r>
              <a:rPr lang="en-US" sz="2000" b="0" i="0" dirty="0">
                <a:solidFill>
                  <a:srgbClr val="0F172A"/>
                </a:solidFill>
                <a:latin typeface="Aptos"/>
              </a:rPr>
              <a:t>- Google Vertex AI, for the one model the gateway routes there: us-central1 (Iowa, United States). AI prompts for that model.</a:t>
            </a:r>
            <a:endParaRPr lang="en-US" sz="2000"/>
          </a:p>
          <a:p xmlns:a="http://schemas.openxmlformats.org/drawingml/2006/main">
            <a:pPr algn="l">
              <a:lnSpc>
                <a:spcPct val="104166"/>
              </a:lnSpc>
            </a:pPr>
            <a:r>
              <a:rPr lang="en-US" sz="2000" b="0" i="0" dirty="0">
                <a:solidFill>
                  <a:srgbClr val="0F172A"/>
                </a:solidFill>
                <a:latin typeface="Aptos"/>
              </a:rPr>
              <a:t>- A staging storage account the deploy passes the application package through: West India. Application packages. Nothing in the application reads or writes it.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req-0b899be838a4e83849b9 (5/5)</a:t>
            </a:r>
            <a:endParaRPr lang="en-US" sz="2800"/>
          </a:p>
        </p:txBody>
      </p:sp>
      <p:sp>
        <p:nvSpPr>
          <p:cNvPr id="5" name="Body"/>
          <p:cNvSpPr>
            <a:spLocks xmlns:a="http://schemas.openxmlformats.org/drawingml/2006/main" noGrp="1"/>
          </p:cNvSpPr>
          <p:nvPr/>
        </p:nvSpPr>
        <p:spPr>
          <a:xfrm xmlns:a="http://schemas.openxmlformats.org/drawingml/2006/main">
            <a:off x="952500" y="2806700"/>
            <a:ext cx="10160000" cy="226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In which country or region is customer data stored and processed?</a:t>
            </a:r>
            <a:endParaRPr lang="en-US" sz="1800"/>
          </a:p>
          <a:p xmlns:a="http://schemas.openxmlformats.org/drawingml/2006/main">
            <a:pPr algn="l">
              <a:lnSpc>
                <a:spcPct val="104166"/>
              </a:lnSpc>
            </a:pPr>
            <a:r>
              <a:rPr lang="en-US" sz="2000" b="0" i="0" dirty="0">
                <a:solidFill>
                  <a:srgbClr val="0F172A"/>
                </a:solidFill>
                <a:latin typeface="Aptos"/>
              </a:rPr>
              <a:t>- A Front Door route, /proxy/*, to a separate container app: Central India. Nothing the application sends: no part of it calls that route.</a:t>
            </a:r>
            <a:endParaRPr lang="en-US" sz="2000"/>
          </a:p>
          <a:p xmlns:a="http://schemas.openxmlformats.org/drawingml/2006/main">
            <a:pPr algn="l">
              <a:lnSpc>
                <a:spcPct val="104166"/>
              </a:lnSpc>
            </a:pPr>
            <a:r>
              <a:rPr lang="en-US" sz="2000" b="0" i="0" dirty="0">
                <a:solidFill>
                  <a:srgbClr val="0F172A"/>
                </a:solidFill>
                <a:latin typeface="Aptos"/>
              </a:rPr>
              <a:t>- The origin in an older Front Door template, for a profile the deploy does not use: West US 2. Nothing through the current deploy, which purges a different Front Door profile.</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req-713996b18b67c24463dd</a:t>
            </a:r>
            <a:endParaRPr lang="en-US" sz="2800"/>
          </a:p>
        </p:txBody>
      </p:sp>
      <p:sp>
        <p:nvSpPr>
          <p:cNvPr id="5" name="Body"/>
          <p:cNvSpPr>
            <a:spLocks xmlns:a="http://schemas.openxmlformats.org/drawingml/2006/main" noGrp="1"/>
          </p:cNvSpPr>
          <p:nvPr/>
        </p:nvSpPr>
        <p:spPr>
          <a:xfrm xmlns:a="http://schemas.openxmlformats.org/drawingml/2006/main">
            <a:off x="952500" y="2965450"/>
            <a:ext cx="10160000" cy="194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customer data encrypted in transit?</a:t>
            </a:r>
            <a:endParaRPr lang="en-US" sz="1800"/>
          </a:p>
          <a:p xmlns:a="http://schemas.openxmlformats.org/drawingml/2006/main">
            <a:pPr algn="l">
              <a:lnSpc>
                <a:spcPct val="104166"/>
              </a:lnSpc>
            </a:pPr>
            <a:r>
              <a:rPr lang="en-US" sz="2000" b="0" i="0" dirty="0">
                <a:solidFill>
                  <a:srgbClr val="0F172A"/>
                </a:solidFill>
                <a:latin typeface="Aptos"/>
              </a:rPr>
              <a:t>Requests reach the application through Azure Front Door, and the application sends an HSTS header outside development. The minimum TLS version is set in Azure, not in anything Gixo's code and configuration hold, so no version is stated here.</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req-8c7582ebcfd151179ae3</a:t>
            </a:r>
            <a:endParaRPr lang="en-US" sz="2800"/>
          </a:p>
        </p:txBody>
      </p:sp>
      <p:sp>
        <p:nvSpPr>
          <p:cNvPr id="5" name="Body"/>
          <p:cNvSpPr>
            <a:spLocks xmlns:a="http://schemas.openxmlformats.org/drawingml/2006/main" noGrp="1"/>
          </p:cNvSpPr>
          <p:nvPr/>
        </p:nvSpPr>
        <p:spPr>
          <a:xfrm xmlns:a="http://schemas.openxmlformats.org/drawingml/2006/main">
            <a:off x="952500" y="3282950"/>
            <a:ext cx="10160000" cy="130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customer data encrypted at rest?</a:t>
            </a:r>
            <a:endParaRPr lang="en-US" sz="1800"/>
          </a:p>
          <a:p xmlns:a="http://schemas.openxmlformats.org/drawingml/2006/main">
            <a:pPr algn="l">
              <a:lnSpc>
                <a:spcPct val="104166"/>
              </a:lnSpc>
            </a:pPr>
            <a:r>
              <a:rPr lang="en-US" sz="2000" b="0" i="0" dirty="0">
                <a:solidFill>
                  <a:srgbClr val="0F172A"/>
                </a:solidFill>
                <a:latin typeface="Aptos"/>
              </a:rPr>
              <a:t>Stored data is encrypted at rest by the Azure services' own default, which Gixo's deployment does not configure.</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req-9afa75d61fd00c4201c9 (1/2)</a:t>
            </a:r>
            <a:endParaRPr lang="en-US" sz="2800"/>
          </a:p>
        </p:txBody>
      </p:sp>
      <p:sp>
        <p:nvSpPr>
          <p:cNvPr id="5" name="Body"/>
          <p:cNvSpPr>
            <a:spLocks xmlns:a="http://schemas.openxmlformats.org/drawingml/2006/main" noGrp="1"/>
          </p:cNvSpPr>
          <p:nvPr/>
        </p:nvSpPr>
        <p:spPr>
          <a:xfrm xmlns:a="http://schemas.openxmlformats.org/drawingml/2006/main">
            <a:off x="952500" y="2171700"/>
            <a:ext cx="10160000" cy="353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Do you maintain a list of sub-processors that handle customer data?</a:t>
            </a:r>
            <a:endParaRPr lang="en-US" sz="1800"/>
          </a:p>
          <a:p xmlns:a="http://schemas.openxmlformats.org/drawingml/2006/main">
            <a:pPr algn="l">
              <a:lnSpc>
                <a:spcPct val="104166"/>
              </a:lnSpc>
            </a:pPr>
            <a:r>
              <a:rPr lang="en-US" sz="2000" b="0" i="0" dirty="0">
                <a:solidFill>
                  <a:srgbClr val="0F172A"/>
                </a:solidFill>
                <a:latin typeface="Aptos"/>
              </a:rPr>
              <a:t>Gixo publishes a sub-processor register of the processors it has engaged for the product, kept by hand.</a:t>
            </a:r>
            <a:endParaRPr lang="en-US" sz="2000"/>
          </a:p>
          <a:p xmlns:a="http://schemas.openxmlformats.org/drawingml/2006/main">
            <a:pPr algn="l">
              <a:lnSpc>
                <a:spcPct val="104166"/>
              </a:lnSpc>
            </a:pPr>
            <a:r>
              <a:rPr lang="en-US" sz="2000" b="0" i="0" dirty="0">
                <a:solidFill>
                  <a:srgbClr val="0F172A"/>
                </a:solidFill>
                <a:latin typeface="Aptos"/>
              </a:rPr>
              <a:t>It is not a complete list of every third party that receives personal data.</a:t>
            </a:r>
            <a:endParaRPr lang="en-US" sz="2000"/>
          </a:p>
          <a:p xmlns:a="http://schemas.openxmlformats.org/drawingml/2006/main">
            <a:pPr algn="l">
              <a:lnSpc>
                <a:spcPct val="104166"/>
              </a:lnSpc>
            </a:pPr>
            <a:r>
              <a:rPr lang="en-US" sz="2000" b="0" i="0" dirty="0">
                <a:solidFill>
                  <a:srgbClr val="0F172A"/>
                </a:solidFill>
                <a:latin typeface="Aptos"/>
              </a:rPr>
              <a:t>The public website also loads analytics, session-recording and marketing-attribution tools, which receive visitor data: IP address, device and browser details, page and click behaviour, session recordings, and for Microsoft Clarity and PostHog a pseudonymous account identifier when the visitor is signed in.</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req-9afa75d61fd00c4201c9 (2/2)</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Do you maintain a list of sub-processors that handle customer data?</a:t>
            </a:r>
            <a:endParaRPr lang="en-US" sz="1800"/>
          </a:p>
          <a:p xmlns:a="http://schemas.openxmlformats.org/drawingml/2006/main">
            <a:pPr algn="l">
              <a:lnSpc>
                <a:spcPct val="104166"/>
              </a:lnSpc>
            </a:pPr>
            <a:r>
              <a:rPr lang="en-US" sz="2000" b="0" i="0" dirty="0">
                <a:solidFill>
                  <a:srgbClr val="0F172A"/>
                </a:solidFill>
                <a:latin typeface="Aptos"/>
              </a:rPr>
              <a:t>The ones that load today are Google Analytics and Google Ads, Microsoft Clarity, PostHog, Ahrefs Analytics and ipapi.co. The affiliate trackers, Reditus, Affonso and Lemon Squeezy's, are built in but switched off while the partner programme is paused.</a:t>
            </a:r>
            <a:endParaRPr lang="en-US" sz="2000"/>
          </a:p>
          <a:p xmlns:a="http://schemas.openxmlformats.org/drawingml/2006/main">
            <a:pPr algn="l">
              <a:lnSpc>
                <a:spcPct val="104166"/>
              </a:lnSpc>
            </a:pPr>
            <a:r>
              <a:rPr lang="en-US" sz="2000" b="0" i="0" dirty="0">
                <a:solidFill>
                  <a:srgbClr val="0F172A"/>
                </a:solidFill>
                <a:latin typeface="Aptos"/>
              </a:rPr>
              <a:t>None of the analytics tools is on the sub-processor register; they are recorded in Gixo's Article 30 record of processing activities.</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req-465c960cf60225fb2747</a:t>
            </a:r>
            <a:endParaRPr lang="en-US" sz="2800"/>
          </a:p>
        </p:txBody>
      </p:sp>
      <p:sp>
        <p:nvSpPr>
          <p:cNvPr id="5" name="Body"/>
          <p:cNvSpPr>
            <a:spLocks xmlns:a="http://schemas.openxmlformats.org/drawingml/2006/main" noGrp="1"/>
          </p:cNvSpPr>
          <p:nvPr/>
        </p:nvSpPr>
        <p:spPr>
          <a:xfrm xmlns:a="http://schemas.openxmlformats.org/drawingml/2006/main">
            <a:off x="952500" y="3282950"/>
            <a:ext cx="10160000" cy="130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How are customers notified of changes to sub-processors?</a:t>
            </a:r>
            <a:endParaRPr lang="en-US" sz="1800"/>
          </a:p>
          <a:p xmlns:a="http://schemas.openxmlformats.org/drawingml/2006/main">
            <a:pPr algn="l">
              <a:lnSpc>
                <a:spcPct val="104166"/>
              </a:lnSpc>
            </a:pPr>
            <a:r>
              <a:rPr lang="en-US" sz="2000" b="0" i="0" dirty="0">
                <a:solidFill>
                  <a:srgbClr val="0F172A"/>
                </a:solidFill>
                <a:latin typeface="Aptos"/>
              </a:rPr>
              <a:t>The register is published and versioned. There is no subscribe-to-changes mailing list.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req-e573ae44f7e83a62a605</a:t>
            </a:r>
            <a:endParaRPr lang="en-US" sz="2800"/>
          </a:p>
        </p:txBody>
      </p:sp>
      <p:sp>
        <p:nvSpPr>
          <p:cNvPr id="5" name="Body"/>
          <p:cNvSpPr>
            <a:spLocks xmlns:a="http://schemas.openxmlformats.org/drawingml/2006/main" noGrp="1"/>
          </p:cNvSpPr>
          <p:nvPr/>
        </p:nvSpPr>
        <p:spPr>
          <a:xfrm xmlns:a="http://schemas.openxmlformats.org/drawingml/2006/main">
            <a:off x="952500" y="3441700"/>
            <a:ext cx="101600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Will you sign a Data Processing Agreement (DPA)?</a:t>
            </a:r>
            <a:endParaRPr lang="en-US" sz="1800"/>
          </a:p>
          <a:p xmlns:a="http://schemas.openxmlformats.org/drawingml/2006/main">
            <a:pPr algn="l">
              <a:lnSpc>
                <a:spcPct val="104166"/>
              </a:lnSpc>
            </a:pPr>
            <a:r>
              <a:rPr lang="en-US" sz="2000" b="0" i="0" dirty="0">
                <a:solidFill>
                  <a:srgbClr val="0F172A"/>
                </a:solidFill>
                <a:latin typeface="Aptos"/>
              </a:rPr>
              <a:t>Published at /data-processing-agreement.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req-d2078f3929fe160995c6</a:t>
            </a:r>
            <a:endParaRPr lang="en-US" sz="2800"/>
          </a:p>
        </p:txBody>
      </p:sp>
      <p:sp>
        <p:nvSpPr>
          <p:cNvPr id="5" name="Body"/>
          <p:cNvSpPr>
            <a:spLocks xmlns:a="http://schemas.openxmlformats.org/drawingml/2006/main" noGrp="1"/>
          </p:cNvSpPr>
          <p:nvPr/>
        </p:nvSpPr>
        <p:spPr>
          <a:xfrm xmlns:a="http://schemas.openxmlformats.org/drawingml/2006/main">
            <a:off x="952500" y="2965450"/>
            <a:ext cx="10160000" cy="194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Do you maintain a record of processing activities (GDPR Article 30)?</a:t>
            </a:r>
            <a:endParaRPr lang="en-US" sz="1800"/>
          </a:p>
          <a:p xmlns:a="http://schemas.openxmlformats.org/drawingml/2006/main">
            <a:pPr algn="l">
              <a:lnSpc>
                <a:spcPct val="104166"/>
              </a:lnSpc>
            </a:pPr>
            <a:r>
              <a:rPr lang="en-US" sz="2000" b="0" i="0" dirty="0">
                <a:solidFill>
                  <a:srgbClr val="0F172A"/>
                </a:solidFill>
                <a:latin typeface="Aptos"/>
              </a:rPr>
              <a:t>A GDPR Article 30 record of processing activities exists, and it cites the source files it was read from. Ask and we will send it.</a:t>
            </a:r>
            <a:endParaRPr lang="en-US" sz="2000"/>
          </a:p>
          <a:p xmlns:a="http://schemas.openxmlformats.org/drawingml/2006/main">
            <a:pPr algn="l">
              <a:lnSpc>
                <a:spcPct val="104166"/>
              </a:lnSpc>
            </a:pPr>
            <a:r>
              <a:rPr lang="en-US" sz="2000" b="0" i="0" dirty="0">
                <a:solidFill>
                  <a:srgbClr val="0F172A"/>
                </a:solidFill>
                <a:latin typeface="Aptos"/>
              </a:rPr>
              <a:t>Where nothing enforces a retention period the record says "no enforced period", which is not the same as "kept forever by policy".</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req-f3f100aa810cb6b27f09</a:t>
            </a:r>
            <a:endParaRPr lang="en-US" sz="2800"/>
          </a:p>
        </p:txBody>
      </p:sp>
      <p:sp>
        <p:nvSpPr>
          <p:cNvPr id="5" name="Body"/>
          <p:cNvSpPr>
            <a:spLocks xmlns:a="http://schemas.openxmlformats.org/drawingml/2006/main" noGrp="1"/>
          </p:cNvSpPr>
          <p:nvPr/>
        </p:nvSpPr>
        <p:spPr>
          <a:xfrm xmlns:a="http://schemas.openxmlformats.org/drawingml/2006/main">
            <a:off x="952500" y="3124200"/>
            <a:ext cx="10160000" cy="162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Can customers export their data (data portability)?</a:t>
            </a:r>
            <a:endParaRPr lang="en-US" sz="1800"/>
          </a:p>
          <a:p xmlns:a="http://schemas.openxmlformats.org/drawingml/2006/main">
            <a:pPr algn="l">
              <a:lnSpc>
                <a:spcPct val="104166"/>
              </a:lnSpc>
            </a:pPr>
            <a:r>
              <a:rPr lang="en-US" sz="2000" b="0" i="0" dirty="0">
                <a:solidFill>
                  <a:srgbClr val="0F172A"/>
                </a:solidFill>
                <a:latin typeface="Aptos"/>
              </a:rPr>
              <a:t>Your account record downloads from your profile settings whenever you want it. An archive of the work itself is not self-service yet. It is available on request: e-mail security@gixo.ai and we will produce it.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req-59b9ad6c86b4f7f4f108 (1/3)</a:t>
            </a:r>
            <a:endParaRPr lang="en-US" sz="2800"/>
          </a:p>
        </p:txBody>
      </p:sp>
      <p:sp>
        <p:nvSpPr>
          <p:cNvPr id="5" name="Body"/>
          <p:cNvSpPr>
            <a:spLocks xmlns:a="http://schemas.openxmlformats.org/drawingml/2006/main" noGrp="1"/>
          </p:cNvSpPr>
          <p:nvPr/>
        </p:nvSpPr>
        <p:spPr>
          <a:xfrm xmlns:a="http://schemas.openxmlformats.org/drawingml/2006/main">
            <a:off x="952500" y="2012950"/>
            <a:ext cx="10160000" cy="384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What happens to customer data on deletion or account closure?</a:t>
            </a:r>
            <a:endParaRPr lang="en-US" sz="1800"/>
          </a:p>
          <a:p xmlns:a="http://schemas.openxmlformats.org/drawingml/2006/main">
            <a:pPr algn="l">
              <a:lnSpc>
                <a:spcPct val="104166"/>
              </a:lnSpc>
            </a:pPr>
            <a:r>
              <a:rPr lang="en-US" sz="2000" b="0" i="0" dirty="0">
                <a:solidFill>
                  <a:srgbClr val="0F172A"/>
                </a:solidFill>
                <a:latin typeface="Aptos"/>
              </a:rPr>
              <a:t>An item deleted from the content library goes to a trash for 30 days, images included, and can be restored within that window.</a:t>
            </a:r>
            <a:endParaRPr lang="en-US" sz="2000"/>
          </a:p>
          <a:p xmlns:a="http://schemas.openxmlformats.org/drawingml/2006/main">
            <a:pPr algn="l">
              <a:lnSpc>
                <a:spcPct val="104166"/>
              </a:lnSpc>
            </a:pPr>
            <a:r>
              <a:rPr lang="en-US" sz="2000" b="0" i="0" dirty="0">
                <a:solidFill>
                  <a:srgbClr val="0F172A"/>
                </a:solidFill>
                <a:latin typeface="Aptos"/>
              </a:rPr>
              <a:t>After it, the item is removed for good, with its images and the source text stored in its own folders.</a:t>
            </a:r>
            <a:endParaRPr lang="en-US" sz="2000"/>
          </a:p>
          <a:p xmlns:a="http://schemas.openxmlformats.org/drawingml/2006/main">
            <a:pPr algn="l">
              <a:lnSpc>
                <a:spcPct val="104166"/>
              </a:lnSpc>
            </a:pPr>
            <a:r>
              <a:rPr lang="en-US" sz="2000" b="0" i="0" dirty="0">
                <a:solidFill>
                  <a:srgbClr val="0F172A"/>
                </a:solidFill>
                <a:latin typeface="Aptos"/>
              </a:rPr>
              <a:t>There is no trash screen in the product yet, so a restore is done on request: e-mail security@gixo.ai. Closing an account permanently erases personal content-library records, including trash, personal Folio workspaces and editions, personal Lex matters, personal product-source records and saved Prism artifacts, and revokes library and Prism public links.</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req-59b9ad6c86b4f7f4f108 (2/3)</a:t>
            </a:r>
            <a:endParaRPr lang="en-US" sz="2800"/>
          </a:p>
        </p:txBody>
      </p:sp>
      <p:sp>
        <p:nvSpPr>
          <p:cNvPr id="5" name="Body"/>
          <p:cNvSpPr>
            <a:spLocks xmlns:a="http://schemas.openxmlformats.org/drawingml/2006/main" noGrp="1"/>
          </p:cNvSpPr>
          <p:nvPr/>
        </p:nvSpPr>
        <p:spPr>
          <a:xfrm xmlns:a="http://schemas.openxmlformats.org/drawingml/2006/main">
            <a:off x="952500" y="2012950"/>
            <a:ext cx="10160000" cy="384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What happens to customer data on deletion or account closure?</a:t>
            </a:r>
            <a:endParaRPr lang="en-US" sz="1800"/>
          </a:p>
          <a:p xmlns:a="http://schemas.openxmlformats.org/drawingml/2006/main">
            <a:pPr algn="l">
              <a:lnSpc>
                <a:spcPct val="104166"/>
              </a:lnSpc>
            </a:pPr>
            <a:r>
              <a:rPr lang="en-US" sz="2000" b="0" i="0" dirty="0">
                <a:solidFill>
                  <a:srgbClr val="0F172A"/>
                </a:solidFill>
                <a:latin typeface="Aptos"/>
              </a:rPr>
              <a:t>Owned files are deleted when ownership can be verified; unproven paths are retained and noted for review.</a:t>
            </a:r>
            <a:endParaRPr lang="en-US" sz="2000"/>
          </a:p>
          <a:p xmlns:a="http://schemas.openxmlformats.org/drawingml/2006/main">
            <a:pPr algn="l">
              <a:lnSpc>
                <a:spcPct val="104166"/>
              </a:lnSpc>
            </a:pPr>
            <a:r>
              <a:rPr lang="en-US" sz="2000" b="0" i="0" dirty="0">
                <a:solidFill>
                  <a:srgbClr val="0F172A"/>
                </a:solidFill>
                <a:latin typeface="Aptos"/>
              </a:rPr>
              <a:t>Team workspace content and billing records remain.</a:t>
            </a:r>
            <a:endParaRPr lang="en-US" sz="2000"/>
          </a:p>
          <a:p xmlns:a="http://schemas.openxmlformats.org/drawingml/2006/main">
            <a:pPr algn="l">
              <a:lnSpc>
                <a:spcPct val="104166"/>
              </a:lnSpc>
            </a:pPr>
            <a:r>
              <a:rPr lang="en-US" sz="2000" b="0" i="0" dirty="0">
                <a:solidFill>
                  <a:srgbClr val="0F172A"/>
                </a:solidFill>
                <a:latin typeface="Aptos"/>
              </a:rPr>
              <a:t>Account details are anonymised.</a:t>
            </a:r>
            <a:endParaRPr lang="en-US" sz="2000"/>
          </a:p>
          <a:p xmlns:a="http://schemas.openxmlformats.org/drawingml/2006/main">
            <a:pPr algn="l">
              <a:lnSpc>
                <a:spcPct val="104166"/>
              </a:lnSpc>
            </a:pPr>
            <a:r>
              <a:rPr lang="en-US" sz="2000" b="0" i="0" dirty="0">
                <a:solidFill>
                  <a:srgbClr val="0F172A"/>
                </a:solidFill>
                <a:latin typeface="Aptos"/>
              </a:rPr>
              <a:t>Closure pauses if team ownership must be transferred or erasure cannot finish safely.</a:t>
            </a:r>
            <a:endParaRPr lang="en-US" sz="2000"/>
          </a:p>
          <a:p xmlns:a="http://schemas.openxmlformats.org/drawingml/2006/main">
            <a:pPr algn="l">
              <a:lnSpc>
                <a:spcPct val="104166"/>
              </a:lnSpc>
            </a:pPr>
            <a:r>
              <a:rPr lang="en-US" sz="2000" b="0" i="0" dirty="0">
                <a:solidFill>
                  <a:srgbClr val="0F172A"/>
                </a:solidFill>
                <a:latin typeface="Aptos"/>
              </a:rPr>
              <a:t>Contact security@gixo.ai for help with a paused closure or retained records.</a:t>
            </a:r>
            <a:endParaRPr lang="en-US" sz="2000"/>
          </a:p>
          <a:p xmlns:a="http://schemas.openxmlformats.org/drawingml/2006/main">
            <a:pPr algn="l">
              <a:lnSpc>
                <a:spcPct val="104166"/>
              </a:lnSpc>
            </a:pPr>
            <a:r>
              <a:rPr lang="en-US" sz="2000" b="0" i="0" dirty="0">
                <a:solidFill>
                  <a:srgbClr val="0F172A"/>
                </a:solidFill>
                <a:latin typeface="Aptos"/>
              </a:rPr>
              <a:t>The Lex retention purge separately removes Lex documents after account access ends.</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req-59b9ad6c86b4f7f4f108 (3/3)</a:t>
            </a:r>
            <a:endParaRPr lang="en-US" sz="2800"/>
          </a:p>
        </p:txBody>
      </p:sp>
      <p:sp>
        <p:nvSpPr>
          <p:cNvPr id="5" name="Body"/>
          <p:cNvSpPr>
            <a:spLocks xmlns:a="http://schemas.openxmlformats.org/drawingml/2006/main" noGrp="1"/>
          </p:cNvSpPr>
          <p:nvPr/>
        </p:nvSpPr>
        <p:spPr>
          <a:xfrm xmlns:a="http://schemas.openxmlformats.org/drawingml/2006/main">
            <a:off x="952500" y="3124200"/>
            <a:ext cx="10160000" cy="162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What happens to customer data on deletion or account closure?</a:t>
            </a:r>
            <a:endParaRPr lang="en-US" sz="1800"/>
          </a:p>
          <a:p xmlns:a="http://schemas.openxmlformats.org/drawingml/2006/main">
            <a:pPr algn="l">
              <a:lnSpc>
                <a:spcPct val="104166"/>
              </a:lnSpc>
            </a:pPr>
            <a:r>
              <a:rPr lang="en-US" sz="2000" b="0" i="0" dirty="0">
                <a:solidFill>
                  <a:srgbClr val="0F172A"/>
                </a:solidFill>
                <a:latin typeface="Aptos"/>
              </a:rPr>
              <a:t>Account closure also releases organisation seats and revokes third-party OAuth grants, naming any it could not revoke back to the customer.</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req-1d70b203dde3ca355874</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SAML 2.0 single sign-on supported?</a:t>
            </a:r>
            <a:endParaRPr lang="en-US" sz="1800"/>
          </a:p>
          <a:p xmlns:a="http://schemas.openxmlformats.org/drawingml/2006/main">
            <a:pPr algn="l">
              <a:lnSpc>
                <a:spcPct val="104166"/>
              </a:lnSpc>
            </a:pPr>
            <a:r>
              <a:rPr lang="en-US" sz="2000" b="0" i="0" dirty="0">
                <a:solidFill>
                  <a:srgbClr val="0F172A"/>
                </a:solidFill>
                <a:latin typeface="Aptos"/>
              </a:rPr>
              <a:t>No. Gixo supports no SAML federation and cannot federate with your identity provider.</a:t>
            </a:r>
            <a:endParaRPr lang="en-US" sz="2000"/>
          </a:p>
          <a:p xmlns:a="http://schemas.openxmlformats.org/drawingml/2006/main">
            <a:pPr algn="l">
              <a:lnSpc>
                <a:spcPct val="104166"/>
              </a:lnSpc>
            </a:pPr>
            <a:r>
              <a:rPr lang="en-US" sz="2000" b="0" i="0" dirty="0">
                <a:solidFill>
                  <a:srgbClr val="0F172A"/>
                </a:solidFill>
                <a:latin typeface="Aptos"/>
              </a:rPr>
              <a:t>Compensating control. Sign-in is OIDC-brokered through Descope, including Google, Microsoft, LinkedIn and Facebook. A disabled or closed account's existing sessions are refused on their next request rather than surviving until the cookie expires.</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1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req-c05871b8a194829c2fd8</a:t>
            </a:r>
            <a:endParaRPr lang="en-US" sz="2800"/>
          </a:p>
        </p:txBody>
      </p:sp>
      <p:sp>
        <p:nvSpPr>
          <p:cNvPr id="5" name="Body"/>
          <p:cNvSpPr>
            <a:spLocks xmlns:a="http://schemas.openxmlformats.org/drawingml/2006/main" noGrp="1"/>
          </p:cNvSpPr>
          <p:nvPr/>
        </p:nvSpPr>
        <p:spPr>
          <a:xfrm xmlns:a="http://schemas.openxmlformats.org/drawingml/2006/main">
            <a:off x="952500" y="2330450"/>
            <a:ext cx="10160000" cy="321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SCIM user provisioning supported?</a:t>
            </a:r>
            <a:endParaRPr lang="en-US" sz="1800"/>
          </a:p>
          <a:p xmlns:a="http://schemas.openxmlformats.org/drawingml/2006/main">
            <a:pPr algn="l">
              <a:lnSpc>
                <a:spcPct val="104166"/>
              </a:lnSpc>
            </a:pPr>
            <a:r>
              <a:rPr lang="en-US" sz="2000" b="0" i="0" dirty="0">
                <a:solidFill>
                  <a:srgbClr val="0F172A"/>
                </a:solidFill>
                <a:latin typeface="Aptos"/>
              </a:rPr>
              <a:t>No. There is no SCIM endpoint and no automated directory provisioning.</a:t>
            </a:r>
            <a:endParaRPr lang="en-US" sz="2000"/>
          </a:p>
          <a:p xmlns:a="http://schemas.openxmlformats.org/drawingml/2006/main">
            <a:pPr algn="l">
              <a:lnSpc>
                <a:spcPct val="104166"/>
              </a:lnSpc>
            </a:pPr>
            <a:r>
              <a:rPr lang="en-US" sz="2000" b="0" i="0" dirty="0">
                <a:solidFill>
                  <a:srgbClr val="0F172A"/>
                </a:solidFill>
                <a:latin typeface="Aptos"/>
              </a:rPr>
              <a:t>Compensating control. Seats are invited and released from the organisation console by your own administrators, and every grant and release is written to the audit store as it happens. That particular record is keyed on the organisation, and the customer-facing audit screen reads team-scoped records, so it is not on that screen today — ask and we will produce it.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req-8b65433c38a95e610ab2</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multi-factor authentication (MFA) enforced?</a:t>
            </a:r>
            <a:endParaRPr lang="en-US" sz="1800"/>
          </a:p>
          <a:p xmlns:a="http://schemas.openxmlformats.org/drawingml/2006/main">
            <a:pPr algn="l">
              <a:lnSpc>
                <a:spcPct val="104166"/>
              </a:lnSpc>
            </a:pPr>
            <a:r>
              <a:rPr lang="en-US" sz="2000" b="0" i="0" dirty="0">
                <a:solidFill>
                  <a:srgbClr val="0F172A"/>
                </a:solidFill>
                <a:latin typeface="Aptos"/>
              </a:rPr>
              <a:t>Not enforceable by you as a tenant policy, and Gixo cannot report on who has it. Where your people sign in with Google or Microsoft, whatever MFA your own identity provider enforces applies, because no password reaches Gixo on those paths. People can add an authenticator app (TOTP) and sign in with it, but that is an alternative way to sign in, not a second factor Gixo requires. There are no recovery codes.</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req-5ac699c9f46d5381defd</a:t>
            </a:r>
            <a:endParaRPr lang="en-US" sz="2800"/>
          </a:p>
        </p:txBody>
      </p:sp>
      <p:sp>
        <p:nvSpPr>
          <p:cNvPr id="5" name="Body"/>
          <p:cNvSpPr>
            <a:spLocks xmlns:a="http://schemas.openxmlformats.org/drawingml/2006/main" noGrp="1"/>
          </p:cNvSpPr>
          <p:nvPr/>
        </p:nvSpPr>
        <p:spPr>
          <a:xfrm xmlns:a="http://schemas.openxmlformats.org/drawingml/2006/main">
            <a:off x="952500" y="2806700"/>
            <a:ext cx="10160000" cy="226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How is administrative access controlled, and who holds it?</a:t>
            </a:r>
            <a:endParaRPr lang="en-US" sz="1800"/>
          </a:p>
          <a:p xmlns:a="http://schemas.openxmlformats.org/drawingml/2006/main">
            <a:pPr algn="l">
              <a:lnSpc>
                <a:spcPct val="104166"/>
              </a:lnSpc>
            </a:pPr>
            <a:r>
              <a:rPr lang="en-US" sz="2000" b="0" i="0" dirty="0">
                <a:solidFill>
                  <a:srgbClr val="0F172A"/>
                </a:solidFill>
                <a:latin typeface="Aptos"/>
              </a:rPr>
              <a:t>Sign-in is brokered through Descope (OIDC), including Google, Microsoft, LinkedIn and Facebook. Administrative access is limited to the founder. There is no documented, evidenced access-review cadence — with one administrator there is nobody to review the reviewer.</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req-9ba492b847c66e623265</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Do privileged actions require a second approver (separation of duties)?</a:t>
            </a:r>
            <a:endParaRPr lang="en-US" sz="1800"/>
          </a:p>
          <a:p xmlns:a="http://schemas.openxmlformats.org/drawingml/2006/main">
            <a:pPr algn="l">
              <a:lnSpc>
                <a:spcPct val="104166"/>
              </a:lnSpc>
            </a:pPr>
            <a:r>
              <a:rPr lang="en-US" sz="2000" b="0" i="0" dirty="0">
                <a:solidFill>
                  <a:srgbClr val="0F172A"/>
                </a:solidFill>
                <a:latin typeface="Aptos"/>
              </a:rPr>
              <a:t>No. One person holds every administrative role, so no action requires a second approver.</a:t>
            </a:r>
            <a:endParaRPr lang="en-US" sz="2000"/>
          </a:p>
          <a:p xmlns:a="http://schemas.openxmlformats.org/drawingml/2006/main">
            <a:pPr algn="l">
              <a:lnSpc>
                <a:spcPct val="104166"/>
              </a:lnSpc>
            </a:pPr>
            <a:r>
              <a:rPr lang="en-US" sz="2000" b="0" i="0" dirty="0">
                <a:solidFill>
                  <a:srgbClr val="0F172A"/>
                </a:solidFill>
                <a:latin typeface="Aptos"/>
              </a:rPr>
              <a:t>Compensating control. The actions listed under the audit trail above are recorded instead of being gated: they write to one audit store with a 365-day retention, and a customer's own administrators can read their team's rows without asking us.</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req-acacf9ae62d387e7bc3b (1/2)</a:t>
            </a:r>
            <a:endParaRPr lang="en-US" sz="2800"/>
          </a:p>
        </p:txBody>
      </p:sp>
      <p:sp>
        <p:nvSpPr>
          <p:cNvPr id="5" name="Body"/>
          <p:cNvSpPr>
            <a:spLocks xmlns:a="http://schemas.openxmlformats.org/drawingml/2006/main" noGrp="1"/>
          </p:cNvSpPr>
          <p:nvPr/>
        </p:nvSpPr>
        <p:spPr>
          <a:xfrm xmlns:a="http://schemas.openxmlformats.org/drawingml/2006/main">
            <a:off x="952500" y="1854200"/>
            <a:ext cx="10160000" cy="416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Which actions are written to an audit log?</a:t>
            </a:r>
            <a:endParaRPr lang="en-US" sz="1800"/>
          </a:p>
          <a:p xmlns:a="http://schemas.openxmlformats.org/drawingml/2006/main">
            <a:pPr algn="l">
              <a:lnSpc>
                <a:spcPct val="104166"/>
              </a:lnSpc>
            </a:pPr>
            <a:r>
              <a:rPr lang="en-US" sz="2000" b="0" i="0" dirty="0">
                <a:solidFill>
                  <a:srgbClr val="0F172A"/>
                </a:solidFill>
                <a:latin typeface="Aptos"/>
              </a:rPr>
              <a:t>These write to one audit store: seat grants and releases and policy changes in an organisation, team membership changes, guest-share approvals, session revocations, account closure, and for content, creating, editing and deleting it through the core content service, restoring it from the trash, removing it for good, and editing a Lex clause. That is not every way content can be created or changed: an import or an upload, for example, writes no audit row. Your own administrators can read your team's rows from inside the product. Organisation seat and policy changes are keyed on the organisation rather than a team, so they are not on that screen yet; ask and we will produce them.</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req-acacf9ae62d387e7bc3b (2/2)</a:t>
            </a:r>
            <a:endParaRPr lang="en-US" sz="2800"/>
          </a:p>
        </p:txBody>
      </p:sp>
      <p:sp>
        <p:nvSpPr>
          <p:cNvPr id="5" name="Body"/>
          <p:cNvSpPr>
            <a:spLocks xmlns:a="http://schemas.openxmlformats.org/drawingml/2006/main" noGrp="1"/>
          </p:cNvSpPr>
          <p:nvPr/>
        </p:nvSpPr>
        <p:spPr>
          <a:xfrm xmlns:a="http://schemas.openxmlformats.org/drawingml/2006/main">
            <a:off x="952500" y="3124200"/>
            <a:ext cx="10160000" cy="162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Which actions are written to an audit log?</a:t>
            </a:r>
            <a:endParaRPr lang="en-US" sz="1800"/>
          </a:p>
          <a:p xmlns:a="http://schemas.openxmlformats.org/drawingml/2006/main">
            <a:pPr algn="l">
              <a:lnSpc>
                <a:spcPct val="104166"/>
              </a:lnSpc>
            </a:pPr>
            <a:r>
              <a:rPr lang="en-US" sz="2000" b="0" i="0" dirty="0">
                <a:solidFill>
                  <a:srgbClr val="0F172A"/>
                </a:solidFill>
                <a:latin typeface="Aptos"/>
              </a:rPr>
              <a:t>The team trail read takes the team as a required argument and discards any team the caller supplied, so a customer cannot ask for another customer's trail by changing a parameter.</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req-8ae3cfc5519e5ac8778b</a:t>
            </a:r>
            <a:endParaRPr lang="en-US" sz="2800"/>
          </a:p>
        </p:txBody>
      </p:sp>
      <p:sp>
        <p:nvSpPr>
          <p:cNvPr id="5" name="Body"/>
          <p:cNvSpPr>
            <a:spLocks xmlns:a="http://schemas.openxmlformats.org/drawingml/2006/main" noGrp="1"/>
          </p:cNvSpPr>
          <p:nvPr/>
        </p:nvSpPr>
        <p:spPr>
          <a:xfrm xmlns:a="http://schemas.openxmlformats.org/drawingml/2006/main">
            <a:off x="952500" y="3282950"/>
            <a:ext cx="10160000" cy="130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What is the audit log retention period?</a:t>
            </a:r>
            <a:endParaRPr lang="en-US" sz="1800"/>
          </a:p>
          <a:p xmlns:a="http://schemas.openxmlformats.org/drawingml/2006/main">
            <a:pPr algn="l">
              <a:lnSpc>
                <a:spcPct val="104166"/>
              </a:lnSpc>
            </a:pPr>
            <a:r>
              <a:rPr lang="en-US" sz="2000" b="0" i="0" dirty="0">
                <a:solidFill>
                  <a:srgbClr val="0F172A"/>
                </a:solidFill>
                <a:latin typeface="Aptos"/>
              </a:rPr>
              <a:t>Audit records are kept 365 days and then deleted automatically by a database expiry stamped on each row as it is written.</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req-ebfeaa4d91f58f4d1707</a:t>
            </a:r>
            <a:endParaRPr lang="en-US" sz="2800"/>
          </a:p>
        </p:txBody>
      </p:sp>
      <p:sp>
        <p:nvSpPr>
          <p:cNvPr id="5" name="Body"/>
          <p:cNvSpPr>
            <a:spLocks xmlns:a="http://schemas.openxmlformats.org/drawingml/2006/main" noGrp="1"/>
          </p:cNvSpPr>
          <p:nvPr/>
        </p:nvSpPr>
        <p:spPr>
          <a:xfrm xmlns:a="http://schemas.openxmlformats.org/drawingml/2006/main">
            <a:off x="952500" y="2965450"/>
            <a:ext cx="10160000" cy="194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How soon are customers notified of a personal data breach?</a:t>
            </a:r>
            <a:endParaRPr lang="en-US" sz="1800"/>
          </a:p>
          <a:p xmlns:a="http://schemas.openxmlformats.org/drawingml/2006/main">
            <a:pPr algn="l">
              <a:lnSpc>
                <a:spcPct val="104166"/>
              </a:lnSpc>
            </a:pPr>
            <a:r>
              <a:rPr lang="en-US" sz="2000" b="0" i="0" dirty="0">
                <a:solidFill>
                  <a:srgbClr val="0F172A"/>
                </a:solidFill>
                <a:latin typeface="Aptos"/>
              </a:rPr>
              <a:t>The privacy policy commits to notifying affected users within 72 hours of discovering a breach, by e-mail to the registered address, and the Data Processing Agreement carries the controller-facing form of the same commitment. There is no SIEM behind it — detection is manual.</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req-b51492d41671542dc74f</a:t>
            </a:r>
            <a:endParaRPr lang="en-US" sz="2800"/>
          </a:p>
        </p:txBody>
      </p:sp>
      <p:sp>
        <p:nvSpPr>
          <p:cNvPr id="5" name="Body"/>
          <p:cNvSpPr>
            <a:spLocks xmlns:a="http://schemas.openxmlformats.org/drawingml/2006/main" noGrp="1"/>
          </p:cNvSpPr>
          <p:nvPr/>
        </p:nvSpPr>
        <p:spPr>
          <a:xfrm xmlns:a="http://schemas.openxmlformats.org/drawingml/2006/main">
            <a:off x="952500" y="2965450"/>
            <a:ext cx="10160000" cy="194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24/7 security monitoring (SIEM or SOC) in place?</a:t>
            </a:r>
            <a:endParaRPr lang="en-US" sz="1800"/>
          </a:p>
          <a:p xmlns:a="http://schemas.openxmlformats.org/drawingml/2006/main">
            <a:pPr algn="l">
              <a:lnSpc>
                <a:spcPct val="104166"/>
              </a:lnSpc>
            </a:pPr>
            <a:r>
              <a:rPr lang="en-US" sz="2000" b="0" i="0" dirty="0">
                <a:solidFill>
                  <a:srgbClr val="0F172A"/>
                </a:solidFill>
                <a:latin typeface="Aptos"/>
              </a:rPr>
              <a:t>No. There is no SIEM, no security operations centre and no 24/7 security on-call.</a:t>
            </a:r>
            <a:endParaRPr lang="en-US" sz="2000"/>
          </a:p>
          <a:p xmlns:a="http://schemas.openxmlformats.org/drawingml/2006/main">
            <a:pPr algn="l">
              <a:lnSpc>
                <a:spcPct val="104166"/>
              </a:lnSpc>
            </a:pPr>
            <a:r>
              <a:rPr lang="en-US" sz="2000" b="0" i="0" dirty="0">
                <a:solidFill>
                  <a:srgbClr val="0F172A"/>
                </a:solidFill>
                <a:latin typeface="Aptos"/>
              </a:rPr>
              <a:t>Compensating control. The audit trail described above, and a published disclosure address, security@gixo.ai, that the founder reads.</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req-4e911bc220ccdee8cb83</a:t>
            </a:r>
            <a:endParaRPr lang="en-US" sz="2800"/>
          </a:p>
        </p:txBody>
      </p:sp>
      <p:sp>
        <p:nvSpPr>
          <p:cNvPr id="5" name="Body"/>
          <p:cNvSpPr>
            <a:spLocks xmlns:a="http://schemas.openxmlformats.org/drawingml/2006/main" noGrp="1"/>
          </p:cNvSpPr>
          <p:nvPr/>
        </p:nvSpPr>
        <p:spPr>
          <a:xfrm xmlns:a="http://schemas.openxmlformats.org/drawingml/2006/main">
            <a:off x="952500" y="2330450"/>
            <a:ext cx="10160000" cy="321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Do you hold a SOC 2 Type I or Type II report?</a:t>
            </a:r>
            <a:endParaRPr lang="en-US" sz="1800"/>
          </a:p>
          <a:p xmlns:a="http://schemas.openxmlformats.org/drawingml/2006/main">
            <a:pPr algn="l">
              <a:lnSpc>
                <a:spcPct val="104166"/>
              </a:lnSpc>
            </a:pPr>
            <a:r>
              <a:rPr lang="en-US" sz="2000" b="0" i="0" dirty="0">
                <a:solidFill>
                  <a:srgbClr val="0F172A"/>
                </a:solidFill>
                <a:latin typeface="Aptos"/>
              </a:rPr>
              <a:t>No. Gixo has no SOC 2 report of any type, and no audit has been commissioned.</a:t>
            </a:r>
            <a:endParaRPr lang="en-US" sz="2000"/>
          </a:p>
          <a:p xmlns:a="http://schemas.openxmlformats.org/drawingml/2006/main">
            <a:pPr algn="l">
              <a:lnSpc>
                <a:spcPct val="104166"/>
              </a:lnSpc>
            </a:pPr>
            <a:r>
              <a:rPr lang="en-US" sz="2000" b="0" i="0" dirty="0">
                <a:solidFill>
                  <a:srgbClr val="0F172A"/>
                </a:solidFill>
                <a:latin typeface="Aptos"/>
              </a:rPr>
              <a:t>Compensating control. What we hand a reviewer instead is this trust centre, the published security policy, the sub-processor register and, on request, the Article 30 record of processing activities. The cloud provider's own certifications cover the provider's infrastructure and say nothing about Gixo's controls, so they are not offered as a substitute.</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2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req-4767d75b7be5843776b3</a:t>
            </a:r>
            <a:endParaRPr lang="en-US" sz="2800"/>
          </a:p>
        </p:txBody>
      </p:sp>
      <p:sp>
        <p:nvSpPr>
          <p:cNvPr id="5" name="Body"/>
          <p:cNvSpPr>
            <a:spLocks xmlns:a="http://schemas.openxmlformats.org/drawingml/2006/main" noGrp="1"/>
          </p:cNvSpPr>
          <p:nvPr/>
        </p:nvSpPr>
        <p:spPr>
          <a:xfrm xmlns:a="http://schemas.openxmlformats.org/drawingml/2006/main">
            <a:off x="952500" y="3124200"/>
            <a:ext cx="10160000" cy="162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Do you hold ISO/IEC 27001 certification?</a:t>
            </a:r>
            <a:endParaRPr lang="en-US" sz="1800"/>
          </a:p>
          <a:p xmlns:a="http://schemas.openxmlformats.org/drawingml/2006/main">
            <a:pPr algn="l">
              <a:lnSpc>
                <a:spcPct val="104166"/>
              </a:lnSpc>
            </a:pPr>
            <a:r>
              <a:rPr lang="en-US" sz="2000" b="0" i="0" dirty="0">
                <a:solidFill>
                  <a:srgbClr val="0F172A"/>
                </a:solidFill>
                <a:latin typeface="Aptos"/>
              </a:rPr>
              <a:t>No. Gixo holds no ISO 27001 certificate.</a:t>
            </a:r>
            <a:endParaRPr lang="en-US" sz="2000"/>
          </a:p>
          <a:p xmlns:a="http://schemas.openxmlformats.org/drawingml/2006/main">
            <a:pPr algn="l">
              <a:lnSpc>
                <a:spcPct val="104166"/>
              </a:lnSpc>
            </a:pPr>
            <a:r>
              <a:rPr lang="en-US" sz="2000" b="0" i="0" dirty="0">
                <a:solidFill>
                  <a:srgbClr val="0F172A"/>
                </a:solidFill>
                <a:latin typeface="Aptos"/>
              </a:rPr>
              <a:t>Compensating control. What is ours is published rather than certified: the security policy, this trust centre, and the gaps listed on it.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req-876f01c754bfbee4ac90</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Do you hold ISO/IEC 42001 certification or align to that standard?</a:t>
            </a:r>
            <a:endParaRPr lang="en-US" sz="1800"/>
          </a:p>
          <a:p xmlns:a="http://schemas.openxmlformats.org/drawingml/2006/main">
            <a:pPr algn="l">
              <a:lnSpc>
                <a:spcPct val="104166"/>
              </a:lnSpc>
            </a:pPr>
            <a:r>
              <a:rPr lang="en-US" sz="2000" b="0" i="0" dirty="0">
                <a:solidFill>
                  <a:srgbClr val="0F172A"/>
                </a:solidFill>
                <a:latin typeface="Aptos"/>
              </a:rPr>
              <a:t>No. Gixo holds no ISO 42001 certificate and makes no claim of alignment to it.</a:t>
            </a:r>
            <a:endParaRPr lang="en-US" sz="2000"/>
          </a:p>
          <a:p xmlns:a="http://schemas.openxmlformats.org/drawingml/2006/main">
            <a:pPr algn="l">
              <a:lnSpc>
                <a:spcPct val="104166"/>
              </a:lnSpc>
            </a:pPr>
            <a:r>
              <a:rPr lang="en-US" sz="2000" b="0" i="0" dirty="0">
                <a:solidFill>
                  <a:srgbClr val="0F172A"/>
                </a:solidFill>
                <a:latin typeface="Aptos"/>
              </a:rPr>
              <a:t>Compensating control. Nothing that has been assessed against the standard. What exists is a record: an AI call the platform traces stores the provider, the model that was asked for and the model that actually answered.</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req-5761f800974e9e70b290</a:t>
            </a:r>
            <a:endParaRPr lang="en-US" sz="2800"/>
          </a:p>
        </p:txBody>
      </p:sp>
      <p:sp>
        <p:nvSpPr>
          <p:cNvPr id="5" name="Body"/>
          <p:cNvSpPr>
            <a:spLocks xmlns:a="http://schemas.openxmlformats.org/drawingml/2006/main" noGrp="1"/>
          </p:cNvSpPr>
          <p:nvPr/>
        </p:nvSpPr>
        <p:spPr>
          <a:xfrm xmlns:a="http://schemas.openxmlformats.org/drawingml/2006/main">
            <a:off x="952500" y="2330450"/>
            <a:ext cx="10160000" cy="321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Has a third party performed a penetration test in the last 12 months?</a:t>
            </a:r>
            <a:endParaRPr lang="en-US" sz="1800"/>
          </a:p>
          <a:p xmlns:a="http://schemas.openxmlformats.org/drawingml/2006/main">
            <a:pPr algn="l">
              <a:lnSpc>
                <a:spcPct val="104166"/>
              </a:lnSpc>
            </a:pPr>
            <a:r>
              <a:rPr lang="en-US" sz="2000" b="0" i="0" dirty="0">
                <a:solidFill>
                  <a:srgbClr val="0F172A"/>
                </a:solidFill>
                <a:latin typeface="Aptos"/>
              </a:rPr>
              <a:t>No. There is no third-party penetration test report, recent or otherwise.</a:t>
            </a:r>
            <a:endParaRPr lang="en-US" sz="2000"/>
          </a:p>
          <a:p xmlns:a="http://schemas.openxmlformats.org/drawingml/2006/main">
            <a:pPr algn="l">
              <a:lnSpc>
                <a:spcPct val="104166"/>
              </a:lnSpc>
            </a:pPr>
            <a:r>
              <a:rPr lang="en-US" sz="2000" b="0" i="0" dirty="0">
                <a:solidFill>
                  <a:srgbClr val="0F172A"/>
                </a:solidFill>
                <a:latin typeface="Aptos"/>
              </a:rPr>
              <a:t>Compensating control. What runs instead is automated: Dependabot, committed-secret scanning, a known-vulnerable-dependency check that fails a CI run, and a generated SBOM, all in GitHub CI. None of them gates a release, because deploys do not wait for CI. Fetches of user-supplied URLs connect to the address that was validated rather than re-resolving the name.</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req-543313a580b68eae52db</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Describe your secure development practices and vulnerability management.</a:t>
            </a:r>
            <a:endParaRPr lang="en-US" sz="1800"/>
          </a:p>
          <a:p xmlns:a="http://schemas.openxmlformats.org/drawingml/2006/main">
            <a:pPr algn="l">
              <a:lnSpc>
                <a:spcPct val="104166"/>
              </a:lnSpc>
            </a:pPr>
            <a:r>
              <a:rPr lang="en-US" sz="2000" b="0" i="0" dirty="0">
                <a:solidFill>
                  <a:srgbClr val="0F172A"/>
                </a:solidFill>
                <a:latin typeface="Aptos"/>
              </a:rPr>
              <a:t>Dependabot watches the NuGet and npm dependencies, gitleaks scans for committed secrets, and a known-vulnerable-dependency check and a software bill of materials run in GitHub CI. The dependency check fails the CI run on any high- or critical-severity advisory that has not been accepted on its allow-list. None of this gates a release: deploys run from the founder's machine and do not wait for CI.</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req-8101de24b37d5a4da52e</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there a contractual uptime SLA with service credits?</a:t>
            </a:r>
            <a:endParaRPr lang="en-US" sz="1800"/>
          </a:p>
          <a:p xmlns:a="http://schemas.openxmlformats.org/drawingml/2006/main">
            <a:pPr algn="l">
              <a:lnSpc>
                <a:spcPct val="104166"/>
              </a:lnSpc>
            </a:pPr>
            <a:r>
              <a:rPr lang="en-US" sz="2000" b="0" i="0" dirty="0">
                <a:solidFill>
                  <a:srgbClr val="0F172A"/>
                </a:solidFill>
                <a:latin typeface="Aptos"/>
              </a:rPr>
              <a:t>No. There is no uptime commitment and no service credits in any Gixo contract.</a:t>
            </a:r>
            <a:endParaRPr lang="en-US" sz="2000"/>
          </a:p>
          <a:p xmlns:a="http://schemas.openxmlformats.org/drawingml/2006/main">
            <a:pPr algn="l">
              <a:lnSpc>
                <a:spcPct val="104166"/>
              </a:lnSpc>
            </a:pPr>
            <a:r>
              <a:rPr lang="en-US" sz="2000" b="0" i="0" dirty="0">
                <a:solidFill>
                  <a:srgbClr val="0F172A"/>
                </a:solidFill>
                <a:latin typeface="Aptos"/>
              </a:rPr>
              <a:t>Compensating control. A health endpoint that every deploy checks before it is declared finished. What we will not do is put a number next to it: we do not publish measured availability, so there is no figure behind a percentage we could write down.</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req-5176adad9869b7f0ada5</a:t>
            </a:r>
            <a:endParaRPr lang="en-US" sz="2800"/>
          </a:p>
        </p:txBody>
      </p:sp>
      <p:sp>
        <p:nvSpPr>
          <p:cNvPr id="5" name="Body"/>
          <p:cNvSpPr>
            <a:spLocks xmlns:a="http://schemas.openxmlformats.org/drawingml/2006/main" noGrp="1"/>
          </p:cNvSpPr>
          <p:nvPr/>
        </p:nvSpPr>
        <p:spPr>
          <a:xfrm xmlns:a="http://schemas.openxmlformats.org/drawingml/2006/main">
            <a:off x="952500" y="2806700"/>
            <a:ext cx="10160000" cy="226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What are the recovery point (RPO) and recovery time (RTO) objectives?</a:t>
            </a:r>
            <a:endParaRPr lang="en-US" sz="1800"/>
          </a:p>
          <a:p xmlns:a="http://schemas.openxmlformats.org/drawingml/2006/main">
            <a:pPr algn="l">
              <a:lnSpc>
                <a:spcPct val="104166"/>
              </a:lnSpc>
            </a:pPr>
            <a:r>
              <a:rPr lang="en-US" sz="2000" b="0" i="0" dirty="0">
                <a:solidFill>
                  <a:srgbClr val="0F172A"/>
                </a:solidFill>
                <a:latin typeface="Aptos"/>
              </a:rPr>
              <a:t>No. Gixo has no standby deployment and no failover between regions, and publishes no RPO and no RTO.</a:t>
            </a:r>
            <a:endParaRPr lang="en-US" sz="2000"/>
          </a:p>
          <a:p xmlns:a="http://schemas.openxmlformats.org/drawingml/2006/main">
            <a:pPr algn="l">
              <a:lnSpc>
                <a:spcPct val="104166"/>
              </a:lnSpc>
            </a:pPr>
            <a:r>
              <a:rPr lang="en-US" sz="2000" b="0" i="0" dirty="0">
                <a:solidFill>
                  <a:srgbClr val="0F172A"/>
                </a:solidFill>
                <a:latin typeface="Aptos"/>
              </a:rPr>
              <a:t>Compensating control. Azure's own platform availability, with Azure Front Door in front of the application. We have not performed a restore drill, so we will not quote a recovery objective we have never measured.</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req-071433a8bbbc177e0a60</a:t>
            </a:r>
            <a:endParaRPr lang="en-US" sz="2800"/>
          </a:p>
        </p:txBody>
      </p:sp>
      <p:sp>
        <p:nvSpPr>
          <p:cNvPr id="5" name="Body"/>
          <p:cNvSpPr>
            <a:spLocks xmlns:a="http://schemas.openxmlformats.org/drawingml/2006/main" noGrp="1"/>
          </p:cNvSpPr>
          <p:nvPr/>
        </p:nvSpPr>
        <p:spPr>
          <a:xfrm xmlns:a="http://schemas.openxmlformats.org/drawingml/2006/main">
            <a:off x="952500" y="2806700"/>
            <a:ext cx="10160000" cy="226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multi-region failover or disaster recovery in place?</a:t>
            </a:r>
            <a:endParaRPr lang="en-US" sz="1800"/>
          </a:p>
          <a:p xmlns:a="http://schemas.openxmlformats.org/drawingml/2006/main">
            <a:pPr algn="l">
              <a:lnSpc>
                <a:spcPct val="104166"/>
              </a:lnSpc>
            </a:pPr>
            <a:r>
              <a:rPr lang="en-US" sz="2000" b="0" i="0" dirty="0">
                <a:solidFill>
                  <a:srgbClr val="0F172A"/>
                </a:solidFill>
                <a:latin typeface="Aptos"/>
              </a:rPr>
              <a:t>No. Gixo has no standby deployment and no failover between regions, and publishes no RPO and no RTO.</a:t>
            </a:r>
            <a:endParaRPr lang="en-US" sz="2000"/>
          </a:p>
          <a:p xmlns:a="http://schemas.openxmlformats.org/drawingml/2006/main">
            <a:pPr algn="l">
              <a:lnSpc>
                <a:spcPct val="104166"/>
              </a:lnSpc>
            </a:pPr>
            <a:r>
              <a:rPr lang="en-US" sz="2000" b="0" i="0" dirty="0">
                <a:solidFill>
                  <a:srgbClr val="0F172A"/>
                </a:solidFill>
                <a:latin typeface="Aptos"/>
              </a:rPr>
              <a:t>Compensating control. Azure's own platform availability, with Azure Front Door in front of the application. We have not performed a restore drill, so we will not quote a recovery objective we have never measured.</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req-8688d093963728775ba3</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customer content used to train AI models?</a:t>
            </a:r>
            <a:endParaRPr lang="en-US" sz="1800"/>
          </a:p>
          <a:p xmlns:a="http://schemas.openxmlformats.org/drawingml/2006/main">
            <a:pPr algn="l">
              <a:lnSpc>
                <a:spcPct val="104166"/>
              </a:lnSpc>
            </a:pPr>
            <a:r>
              <a:rPr lang="en-US" sz="2000" b="0" i="0" dirty="0">
                <a:solidFill>
                  <a:srgbClr val="0F172A"/>
                </a:solidFill>
                <a:latin typeface="Aptos"/>
              </a:rPr>
              <a:t>The register names the AI providers Gixo has engaged, and it is kept by hand. Whether a provider uses API inputs for training, and how long it keeps them for abuse monitoring, is set by that provider's own API terms, which change without notice to us. Gixo has no Zero Data Retention arrangement with any of them — ZDR is something a provider grants on request and none has been requested.</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req-5f2569fdbee03922b3ed</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Do you have a zero data retention (ZDR) arrangement with your AI providers?</a:t>
            </a:r>
            <a:endParaRPr lang="en-US" sz="1800"/>
          </a:p>
          <a:p xmlns:a="http://schemas.openxmlformats.org/drawingml/2006/main">
            <a:pPr algn="l">
              <a:lnSpc>
                <a:spcPct val="104166"/>
              </a:lnSpc>
            </a:pPr>
            <a:r>
              <a:rPr lang="en-US" sz="2000" b="0" i="0" dirty="0">
                <a:solidFill>
                  <a:srgbClr val="0F172A"/>
                </a:solidFill>
                <a:latin typeface="Aptos"/>
              </a:rPr>
              <a:t>The register names the AI providers Gixo has engaged, and it is kept by hand. Whether a provider uses API inputs for training, and how long it keeps them for abuse monitoring, is set by that provider's own API terms, which change without notice to us. Gixo has no Zero Data Retention arrangement with any of them — ZDR is something a provider grants on request and none has been requested.</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req-f94cba3f222273b05b08</a:t>
            </a:r>
            <a:endParaRPr lang="en-US" sz="2800"/>
          </a:p>
        </p:txBody>
      </p:sp>
      <p:sp>
        <p:nvSpPr>
          <p:cNvPr id="5" name="Body"/>
          <p:cNvSpPr>
            <a:spLocks xmlns:a="http://schemas.openxmlformats.org/drawingml/2006/main" noGrp="1"/>
          </p:cNvSpPr>
          <p:nvPr/>
        </p:nvSpPr>
        <p:spPr>
          <a:xfrm xmlns:a="http://schemas.openxmlformats.org/drawingml/2006/main">
            <a:off x="952500" y="2647950"/>
            <a:ext cx="10160000" cy="2578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Can customers supply their own encryption keys (BYOK or CMK)?</a:t>
            </a:r>
            <a:endParaRPr lang="en-US" sz="1800"/>
          </a:p>
          <a:p xmlns:a="http://schemas.openxmlformats.org/drawingml/2006/main">
            <a:pPr algn="l">
              <a:lnSpc>
                <a:spcPct val="104166"/>
              </a:lnSpc>
            </a:pPr>
            <a:r>
              <a:rPr lang="en-US" sz="2000" b="0" i="0" dirty="0">
                <a:solidFill>
                  <a:srgbClr val="0F172A"/>
                </a:solidFill>
                <a:latin typeface="Aptos"/>
              </a:rPr>
              <a:t>No. You cannot supply or hold your own encryption keys.</a:t>
            </a:r>
            <a:endParaRPr lang="en-US" sz="2000"/>
          </a:p>
          <a:p xmlns:a="http://schemas.openxmlformats.org/drawingml/2006/main">
            <a:pPr algn="l">
              <a:lnSpc>
                <a:spcPct val="104166"/>
              </a:lnSpc>
            </a:pPr>
            <a:r>
              <a:rPr lang="en-US" sz="2000" b="0" i="0" dirty="0">
                <a:solidFill>
                  <a:srgbClr val="0F172A"/>
                </a:solidFill>
                <a:latin typeface="Aptos"/>
              </a:rPr>
              <a:t>Compensating control. Encryption of stored data at rest is the Azure services' own default. Gixo's deployment configures no encryption setting of its own and holds no key a customer could control, so the default is Microsoft's to describe, and we will point you to Microsoft's documentation of it.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3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req-bd0403ee042e786feaad</a:t>
            </a:r>
            <a:endParaRPr lang="en-US" sz="2800"/>
          </a:p>
        </p:txBody>
      </p:sp>
      <p:sp>
        <p:nvSpPr>
          <p:cNvPr id="5" name="Body"/>
          <p:cNvSpPr>
            <a:spLocks xmlns:a="http://schemas.openxmlformats.org/drawingml/2006/main" noGrp="1"/>
          </p:cNvSpPr>
          <p:nvPr/>
        </p:nvSpPr>
        <p:spPr>
          <a:xfrm xmlns:a="http://schemas.openxmlformats.org/drawingml/2006/main">
            <a:off x="952500" y="2965450"/>
            <a:ext cx="10160000" cy="194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Will you sign a HIPAA Business Associate Agreement (BAA)?</a:t>
            </a:r>
            <a:endParaRPr lang="en-US" sz="1800"/>
          </a:p>
          <a:p xmlns:a="http://schemas.openxmlformats.org/drawingml/2006/main">
            <a:pPr algn="l">
              <a:lnSpc>
                <a:spcPct val="104166"/>
              </a:lnSpc>
            </a:pPr>
            <a:r>
              <a:rPr lang="en-US" sz="2000" b="0" i="0" dirty="0">
                <a:solidFill>
                  <a:srgbClr val="0F172A"/>
                </a:solidFill>
                <a:latin typeface="Aptos"/>
              </a:rPr>
              <a:t>No. Gixo will not sign a BAA. Do not put protected health information into it.</a:t>
            </a:r>
            <a:endParaRPr lang="en-US" sz="2000"/>
          </a:p>
          <a:p xmlns:a="http://schemas.openxmlformats.org/drawingml/2006/main">
            <a:pPr algn="l">
              <a:lnSpc>
                <a:spcPct val="104166"/>
              </a:lnSpc>
            </a:pPr>
            <a:r>
              <a:rPr lang="en-US" sz="2000" b="0" i="0" dirty="0">
                <a:solidFill>
                  <a:srgbClr val="0F172A"/>
                </a:solidFill>
                <a:latin typeface="Aptos"/>
              </a:rPr>
              <a:t>Compensating control. For personal data generally, a GDPR Article 28 Data Processing Agreement and an acceptable-use policy are published.</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4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req-8d440d4dbee8bf969cf4</a:t>
            </a:r>
            <a:endParaRPr lang="en-US" sz="2800"/>
          </a:p>
        </p:txBody>
      </p:sp>
      <p:sp>
        <p:nvSpPr>
          <p:cNvPr id="5" name="Body"/>
          <p:cNvSpPr>
            <a:spLocks xmlns:a="http://schemas.openxmlformats.org/drawingml/2006/main" noGrp="1"/>
          </p:cNvSpPr>
          <p:nvPr/>
        </p:nvSpPr>
        <p:spPr>
          <a:xfrm xmlns:a="http://schemas.openxmlformats.org/drawingml/2006/main">
            <a:off x="952500" y="3124200"/>
            <a:ext cx="10160000" cy="162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payment card data stored?</a:t>
            </a:r>
            <a:endParaRPr lang="en-US" sz="1800"/>
          </a:p>
          <a:p xmlns:a="http://schemas.openxmlformats.org/drawingml/2006/main">
            <a:pPr algn="l">
              <a:lnSpc>
                <a:spcPct val="104166"/>
              </a:lnSpc>
            </a:pPr>
            <a:r>
              <a:rPr lang="en-US" sz="2000" b="0" i="0" dirty="0">
                <a:solidFill>
                  <a:srgbClr val="0F172A"/>
                </a:solidFill>
                <a:latin typeface="Aptos"/>
              </a:rPr>
              <a:t>Card numbers and security codes are entered on the payment provider's own checkout, and nothing in Gixo's code has a field that holds either. Gixo stores the resulting transaction record.</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slides/slide4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0891B2"/>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10033000" cy="6985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0891B2"/>
                </a:solidFill>
                <a:latin typeface="Aptos Display"/>
              </a:rPr>
              <a:t>req-2cb03344051b7b2e8ff5</a:t>
            </a:r>
            <a:endParaRPr lang="en-US" sz="2800"/>
          </a:p>
        </p:txBody>
      </p:sp>
      <p:sp>
        <p:nvSpPr>
          <p:cNvPr id="5" name="Body"/>
          <p:cNvSpPr>
            <a:spLocks xmlns:a="http://schemas.openxmlformats.org/drawingml/2006/main" noGrp="1"/>
          </p:cNvSpPr>
          <p:nvPr/>
        </p:nvSpPr>
        <p:spPr>
          <a:xfrm xmlns:a="http://schemas.openxmlformats.org/drawingml/2006/main">
            <a:off x="952500" y="2489200"/>
            <a:ext cx="10160000" cy="2895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475569"/>
                </a:solidFill>
                <a:latin typeface="Aptos"/>
              </a:rPr>
              <a:t>Is EU data residency available?</a:t>
            </a:r>
            <a:endParaRPr lang="en-US" sz="1800"/>
          </a:p>
          <a:p xmlns:a="http://schemas.openxmlformats.org/drawingml/2006/main">
            <a:pPr algn="l">
              <a:lnSpc>
                <a:spcPct val="104166"/>
              </a:lnSpc>
            </a:pPr>
            <a:r>
              <a:rPr lang="en-US" sz="2000" b="0" i="0" dirty="0">
                <a:solidFill>
                  <a:srgbClr val="0F172A"/>
                </a:solidFill>
                <a:latin typeface="Aptos"/>
              </a:rPr>
              <a:t>No. There is no EU residency option, and no data-residency choice of any kind.</a:t>
            </a:r>
            <a:endParaRPr lang="en-US" sz="2000"/>
          </a:p>
          <a:p xmlns:a="http://schemas.openxmlformats.org/drawingml/2006/main">
            <a:pPr algn="l">
              <a:lnSpc>
                <a:spcPct val="104166"/>
              </a:lnSpc>
            </a:pPr>
            <a:r>
              <a:rPr lang="en-US" sz="2000" b="0" i="0" dirty="0">
                <a:solidFill>
                  <a:srgbClr val="0F172A"/>
                </a:solidFill>
                <a:latin typeface="Aptos"/>
              </a:rPr>
              <a:t>Compensating control. The application and its database run in the United States, and every region Gixo's configuration names is listed on this page with what runs there. A Data Processing Agreement is published, and the Article 30 record of processing activities is available on request.</a:t>
            </a:r>
            <a:endParaRPr lang="en-US" sz="2000"/>
          </a:p>
          <a:p xmlns:a="http://schemas.openxmlformats.org/drawingml/2006/main">
            <a:pPr algn="l">
              <a:lnSpc>
                <a:spcPct val="104166"/>
              </a:lnSpc>
            </a:pPr>
            <a:r>
              <a:rPr lang="en-US" sz="1800" b="0" i="1" dirty="0">
                <a:solidFill>
                  <a:srgbClr val="0F766E"/>
                </a:solidFill>
                <a:latin typeface="Aptos"/>
              </a:rPr>
              <a:t>NotAssessed · NeedsVerification · Drafting</a:t>
            </a:r>
            <a:endParaRPr lang="en-US" sz="1800"/>
          </a:p>
        </p:txBody>
      </p:sp>
    </p:spTree>
  </p:cSld>
  <p:clrMapOvr>
    <a:masterClrMapping xmlns:a="http://schemas.openxmlformats.org/drawingml/2006/main"/>
  </p:clrMapOvr>
</p:sld>
</file>

<file path=ppt/theme/theme1.xml><?xml version="1.0" encoding="utf-8"?>
<a:theme xmlns:a="http://schemas.openxmlformats.org/drawingml/2006/main" name="BrandTheme">
  <a:themeElements>
    <a:clrScheme name="BrandColours">
      <a:dk1>
        <a:srgbClr val="0F172A"/>
      </a:dk1>
      <a:lt1>
        <a:srgbClr val="FFFFFF"/>
      </a:lt1>
      <a:dk2>
        <a:srgbClr val="0891B2"/>
      </a:dk2>
      <a:lt2>
        <a:srgbClr val="0F766E"/>
      </a:lt2>
      <a:accent1>
        <a:srgbClr val="0891B2"/>
      </a:accent1>
      <a:accent2>
        <a:srgbClr val="0F766E"/>
      </a:accent2>
      <a:accent3>
        <a:srgbClr val="0891B2"/>
      </a:accent3>
      <a:accent4>
        <a:srgbClr val="FFFFFF"/>
      </a:accent4>
      <a:accent5>
        <a:srgbClr val="0F172A"/>
      </a:accent5>
      <a:accent6>
        <a:srgbClr val="0891B2"/>
      </a:accent6>
      <a:hlink>
        <a:srgbClr val="0F766E"/>
      </a:hlink>
      <a:folHlink>
        <a:srgbClr val="0891B2"/>
      </a:folHlink>
    </a:clrScheme>
    <a:fontScheme name="BrandFonts">
      <a:majorFont>
        <a:latin typeface="Aptos Display"/>
        <a:ea typeface=""/>
        <a:cs typeface=""/>
      </a:majorFont>
      <a:minorFont>
        <a:latin typeface="Aptos"/>
        <a:ea typeface=""/>
        <a:cs typeface=""/>
      </a:minorFont>
    </a:fontScheme>
    <a:fmtScheme name="BrandFormats">
      <a:fillStyleLst>
        <a:solidFill>
          <a:schemeClr val="phClr"/>
        </a:solidFill>
        <a:solidFill>
          <a:schemeClr val="accent1"/>
        </a:solidFill>
        <a:solidFill>
          <a:schemeClr val="accent2"/>
        </a:solidFill>
      </a:fillStyleLst>
      <a:lnStyleLst>
        <a:ln w="9525" cap="flat" cmpd="sng" algn="ctr">
          <a:solidFill>
            <a:schemeClr val="phClr"/>
          </a:solidFill>
        </a:ln>
        <a:ln w="25400" cap="flat" cmpd="sng" algn="ctr">
          <a:solidFill>
            <a:schemeClr val="phClr"/>
          </a:solidFill>
        </a:ln>
        <a:ln w="38100" cap="flat" cmpd="sng" algn="ctr">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accent1"/>
        </a:solidFill>
        <a:solidFill>
          <a:schemeClr val="accent2"/>
        </a:solidFill>
      </a:bgFillStyleLst>
    </a:fmtScheme>
  </a:themeElements>
  <a:objectDefaults/>
  <a:extraClrSchemeLst/>
</a:theme>
</file>